
<file path=[Content_Types].xml><?xml version="1.0" encoding="utf-8"?>
<Types xmlns="http://schemas.openxmlformats.org/package/2006/content-types">
  <Default Extension="jpeg" ContentType="image/jpeg"/>
  <Default Extension="wdp" ContentType="image/vnd.ms-photo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6" r:id="rId3"/>
  </p:sldMasterIdLst>
  <p:notesMasterIdLst>
    <p:notesMasterId r:id="rId8"/>
  </p:notesMasterIdLst>
  <p:sldIdLst>
    <p:sldId id="256" r:id="rId4"/>
    <p:sldId id="257" r:id="rId5"/>
    <p:sldId id="258" r:id="rId6"/>
    <p:sldId id="259" r:id="rId7"/>
    <p:sldId id="260" r:id="rId9"/>
    <p:sldId id="261" r:id="rId10"/>
    <p:sldId id="262" r:id="rId11"/>
    <p:sldId id="263" r:id="rId12"/>
    <p:sldId id="264" r:id="rId13"/>
    <p:sldId id="265" r:id="rId14"/>
    <p:sldId id="273" r:id="rId15"/>
    <p:sldId id="266" r:id="rId16"/>
    <p:sldId id="267" r:id="rId17"/>
    <p:sldId id="268" r:id="rId18"/>
    <p:sldId id="269" r:id="rId19"/>
    <p:sldId id="270" r:id="rId20"/>
    <p:sldId id="271" r:id="rId21"/>
    <p:sldId id="294" r:id="rId22"/>
    <p:sldId id="295" r:id="rId23"/>
    <p:sldId id="272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93" r:id="rId33"/>
  </p:sldIdLst>
  <p:sldSz cx="12192000" cy="6858000"/>
  <p:notesSz cx="7103745" cy="1023429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2" autoAdjust="0"/>
    <p:restoredTop sz="94660"/>
  </p:normalViewPr>
  <p:slideViewPr>
    <p:cSldViewPr snapToGrid="0">
      <p:cViewPr>
        <p:scale>
          <a:sx n="69" d="100"/>
          <a:sy n="69" d="100"/>
        </p:scale>
        <p:origin x="52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41" d="100"/>
          <a:sy n="41" d="100"/>
        </p:scale>
        <p:origin x="1794" y="5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6" Type="http://schemas.openxmlformats.org/officeDocument/2006/relationships/tableStyles" Target="tableStyles.xml"/><Relationship Id="rId35" Type="http://schemas.openxmlformats.org/officeDocument/2006/relationships/viewProps" Target="viewProps.xml"/><Relationship Id="rId34" Type="http://schemas.openxmlformats.org/officeDocument/2006/relationships/presProps" Target="presProps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81584" y="1279287"/>
            <a:ext cx="6140577" cy="345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10375" y="4925254"/>
            <a:ext cx="5682996" cy="40297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08933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05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24417" y="1196975"/>
            <a:ext cx="10943167" cy="1082675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noProof="0" smtClean="0"/>
              <a:t>Click to edit Master title style</a:t>
            </a:r>
            <a:endParaRPr lang="en-US" altLang="zh-CN" noProof="0" smtClean="0"/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626533" y="2422525"/>
            <a:ext cx="10949517" cy="1752600"/>
          </a:xfr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noProof="0" smtClean="0"/>
              <a:t>Click to edit Master subtitle style</a:t>
            </a:r>
            <a:endParaRPr lang="en-US" altLang="zh-CN" noProof="0" smtClean="0"/>
          </a:p>
        </p:txBody>
      </p:sp>
      <p:sp>
        <p:nvSpPr>
          <p:cNvPr id="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1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1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078FD23A-2F78-4156-BB62-C393E2F1F45C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190500"/>
            <a:ext cx="2743200" cy="59372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190500"/>
            <a:ext cx="8026400" cy="59372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08933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05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24417" y="1196975"/>
            <a:ext cx="10943167" cy="1082675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noProof="0" smtClean="0"/>
              <a:t>Click to edit Master title style</a:t>
            </a:r>
            <a:endParaRPr lang="en-US" altLang="zh-CN" noProof="0" smtClean="0"/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626533" y="2422525"/>
            <a:ext cx="10949517" cy="1752600"/>
          </a:xfr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noProof="0" smtClean="0"/>
              <a:t>Click to edit Master subtitle style</a:t>
            </a:r>
            <a:endParaRPr lang="en-US" altLang="zh-CN" noProof="0" smtClean="0"/>
          </a:p>
        </p:txBody>
      </p:sp>
      <p:sp>
        <p:nvSpPr>
          <p:cNvPr id="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1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1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3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174750"/>
            <a:ext cx="5384800" cy="4953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174750"/>
            <a:ext cx="5384800" cy="4953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317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0317" y="2505075"/>
            <a:ext cx="5158316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717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7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078FD23A-2F78-4156-BB62-C393E2F1F45C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717" y="987425"/>
            <a:ext cx="6172200" cy="4873625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3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7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078FD23A-2F78-4156-BB62-C393E2F1F45C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190500"/>
            <a:ext cx="2743200" cy="59372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190500"/>
            <a:ext cx="8026400" cy="59372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3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174750"/>
            <a:ext cx="5384800" cy="4953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174750"/>
            <a:ext cx="5384800" cy="4953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317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0317" y="2505075"/>
            <a:ext cx="5158316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717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7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078FD23A-2F78-4156-BB62-C393E2F1F45C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717" y="987425"/>
            <a:ext cx="6172200" cy="4873625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3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7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9" Type="http://schemas.openxmlformats.org/officeDocument/2006/relationships/theme" Target="../theme/theme1.xml"/><Relationship Id="rId18" Type="http://schemas.openxmlformats.org/officeDocument/2006/relationships/image" Target="../media/image2.jpeg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6.xml"/><Relationship Id="rId8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3.xml"/><Relationship Id="rId5" Type="http://schemas.openxmlformats.org/officeDocument/2006/relationships/slideLayout" Target="../slideLayouts/slideLayout22.xml"/><Relationship Id="rId4" Type="http://schemas.openxmlformats.org/officeDocument/2006/relationships/slideLayout" Target="../slideLayouts/slideLayout21.xml"/><Relationship Id="rId3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12" Type="http://schemas.openxmlformats.org/officeDocument/2006/relationships/image" Target="../media/image2.jpeg"/><Relationship Id="rId11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9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0" y="0"/>
            <a:ext cx="12208933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27" name="Rectangle 3"/>
          <p:cNvSpPr>
            <a:spLocks noGrp="1"/>
          </p:cNvSpPr>
          <p:nvPr>
            <p:ph type="title"/>
          </p:nvPr>
        </p:nvSpPr>
        <p:spPr>
          <a:xfrm>
            <a:off x="609600" y="190500"/>
            <a:ext cx="10972800" cy="582613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en-US" altLang="zh-CN" dirty="0"/>
              <a:t>Click to edit Master title style</a:t>
            </a:r>
            <a:endParaRPr lang="en-US" altLang="zh-CN" dirty="0"/>
          </a:p>
        </p:txBody>
      </p:sp>
      <p:sp>
        <p:nvSpPr>
          <p:cNvPr id="1028" name="Rectangle 4"/>
          <p:cNvSpPr>
            <a:spLocks noGrp="1"/>
          </p:cNvSpPr>
          <p:nvPr>
            <p:ph type="body" idx="1"/>
          </p:nvPr>
        </p:nvSpPr>
        <p:spPr>
          <a:xfrm>
            <a:off x="609600" y="1174750"/>
            <a:ext cx="10972800" cy="49530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en-US" altLang="zh-CN" dirty="0"/>
              <a:t>Click to edit Master text styles</a:t>
            </a:r>
            <a:endParaRPr lang="en-US" altLang="zh-CN" dirty="0"/>
          </a:p>
          <a:p>
            <a:pPr lvl="1"/>
            <a:r>
              <a:rPr lang="en-US" altLang="zh-CN" dirty="0"/>
              <a:t>Second level</a:t>
            </a:r>
            <a:endParaRPr lang="en-US" altLang="zh-CN" dirty="0"/>
          </a:p>
          <a:p>
            <a:pPr lvl="2"/>
            <a:r>
              <a:rPr lang="en-US" altLang="zh-CN" dirty="0"/>
              <a:t>Third level</a:t>
            </a:r>
            <a:endParaRPr lang="en-US" altLang="zh-CN" dirty="0"/>
          </a:p>
          <a:p>
            <a:pPr lvl="3"/>
            <a:r>
              <a:rPr lang="en-US" altLang="zh-CN" dirty="0"/>
              <a:t>Fourth level</a:t>
            </a:r>
            <a:endParaRPr lang="en-US" altLang="zh-CN" dirty="0"/>
          </a:p>
          <a:p>
            <a:pPr lvl="4"/>
            <a:r>
              <a:rPr lang="en-US" altLang="zh-CN" dirty="0"/>
              <a:t>Fifth level</a:t>
            </a:r>
            <a:endParaRPr lang="en-US" altLang="zh-CN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 sz="1400"/>
            </a:lvl1pPr>
          </a:lstStyle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103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>
              <a:defRPr sz="1400"/>
            </a:lvl1pPr>
          </a:lstStyle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hf sldNum="0" hdr="0" ftr="0" dt="0"/>
  <p:txStyles>
    <p:titleStyle>
      <a:lvl1pPr algn="l" rtl="0" fontAlgn="base"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2pPr>
      <a:lvl3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3pPr>
      <a:lvl4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4pPr>
      <a:lvl5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0" y="0"/>
            <a:ext cx="12208933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27" name="Rectangle 3"/>
          <p:cNvSpPr>
            <a:spLocks noGrp="1"/>
          </p:cNvSpPr>
          <p:nvPr>
            <p:ph type="title"/>
          </p:nvPr>
        </p:nvSpPr>
        <p:spPr>
          <a:xfrm>
            <a:off x="609600" y="190500"/>
            <a:ext cx="10972800" cy="582613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en-US" altLang="zh-CN" dirty="0"/>
              <a:t>Click to edit Master title style</a:t>
            </a:r>
            <a:endParaRPr lang="en-US" altLang="zh-CN" dirty="0"/>
          </a:p>
        </p:txBody>
      </p:sp>
      <p:sp>
        <p:nvSpPr>
          <p:cNvPr id="1028" name="Rectangle 4"/>
          <p:cNvSpPr>
            <a:spLocks noGrp="1"/>
          </p:cNvSpPr>
          <p:nvPr>
            <p:ph type="body" idx="1"/>
          </p:nvPr>
        </p:nvSpPr>
        <p:spPr>
          <a:xfrm>
            <a:off x="609600" y="1174750"/>
            <a:ext cx="10972800" cy="49530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en-US" altLang="zh-CN" dirty="0"/>
              <a:t>Click to edit Master text styles</a:t>
            </a:r>
            <a:endParaRPr lang="en-US" altLang="zh-CN" dirty="0"/>
          </a:p>
          <a:p>
            <a:pPr lvl="1"/>
            <a:r>
              <a:rPr lang="en-US" altLang="zh-CN" dirty="0"/>
              <a:t>Second level</a:t>
            </a:r>
            <a:endParaRPr lang="en-US" altLang="zh-CN" dirty="0"/>
          </a:p>
          <a:p>
            <a:pPr lvl="2"/>
            <a:r>
              <a:rPr lang="en-US" altLang="zh-CN" dirty="0"/>
              <a:t>Third level</a:t>
            </a:r>
            <a:endParaRPr lang="en-US" altLang="zh-CN" dirty="0"/>
          </a:p>
          <a:p>
            <a:pPr lvl="3"/>
            <a:r>
              <a:rPr lang="en-US" altLang="zh-CN" dirty="0"/>
              <a:t>Fourth level</a:t>
            </a:r>
            <a:endParaRPr lang="en-US" altLang="zh-CN" dirty="0"/>
          </a:p>
          <a:p>
            <a:pPr lvl="4"/>
            <a:r>
              <a:rPr lang="en-US" altLang="zh-CN" dirty="0"/>
              <a:t>Fifth level</a:t>
            </a:r>
            <a:endParaRPr lang="en-US" altLang="zh-CN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 sz="1400"/>
            </a:lvl1pPr>
          </a:lstStyle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103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>
              <a:defRPr sz="1400"/>
            </a:lvl1pPr>
          </a:lstStyle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</p:sldLayoutIdLst>
  <p:hf sldNum="0" hdr="0" ftr="0" dt="0"/>
  <p:txStyles>
    <p:titleStyle>
      <a:lvl1pPr algn="l" rtl="0" fontAlgn="base"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2pPr>
      <a:lvl3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3pPr>
      <a:lvl4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4pPr>
      <a:lvl5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microsoft.com/office/2007/relationships/hdphoto" Target="../media/hdphoto1.wdp"/><Relationship Id="rId1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microsoft.com/office/2007/relationships/hdphoto" Target="../media/hdphoto1.wdp"/><Relationship Id="rId1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7.jpeg"/><Relationship Id="rId8" Type="http://schemas.openxmlformats.org/officeDocument/2006/relationships/image" Target="../media/image16.jpeg"/><Relationship Id="rId7" Type="http://schemas.openxmlformats.org/officeDocument/2006/relationships/image" Target="../media/image15.jpeg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2.jpeg"/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2" Type="http://schemas.openxmlformats.org/officeDocument/2006/relationships/notesSlide" Target="../notesSlides/notesSlide2.xml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18.jpeg"/><Relationship Id="rId1" Type="http://schemas.openxmlformats.org/officeDocument/2006/relationships/hyperlink" Target="https://www.kaggle.com/paultimothymooney/chest-xray-pneumonia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9.jpeg"/><Relationship Id="rId1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9.xml"/><Relationship Id="rId3" Type="http://schemas.openxmlformats.org/officeDocument/2006/relationships/hyperlink" Target="https://www.mdpi.com/2076-3417/10/2/559" TargetMode="External"/><Relationship Id="rId2" Type="http://schemas.openxmlformats.org/officeDocument/2006/relationships/hyperlink" Target="https://www.researchgate.net/publication/332139478_Early_Diagnosis_of_Pneumonia_with_Deep_Learning" TargetMode="External"/><Relationship Id="rId1" Type="http://schemas.openxmlformats.org/officeDocument/2006/relationships/hyperlink" Target="https://www.researchgate.net/publication/321095969_CheXNet_Radiologist-Level_Pneumonia_Detection_on_Chest_X-Rays_with_Deep_Learning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9.xml"/><Relationship Id="rId1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9.xml"/><Relationship Id="rId1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9.xml"/><Relationship Id="rId1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1.xml"/><Relationship Id="rId1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4205" y="489585"/>
            <a:ext cx="10942955" cy="6010910"/>
          </a:xfrm>
        </p:spPr>
        <p:txBody>
          <a:bodyPr/>
          <a:lstStyle/>
          <a:p>
            <a:br>
              <a:rPr lang="en-US" b="1" dirty="0" smtClean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</a:br>
            <a:br>
              <a:rPr lang="en-US" b="1" dirty="0" smtClean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</a:br>
            <a:r>
              <a:rPr lang="en-US" b="1" dirty="0" smtClean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DIAGNOSIS OF PNEUMONIA FROM X-RAYS USING DEEP LEARNING</a:t>
            </a:r>
            <a:br>
              <a:rPr lang="en-US" b="1" dirty="0" smtClean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</a:br>
            <a:br>
              <a:rPr lang="en-US" b="1" dirty="0" smtClean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</a:br>
            <a:r>
              <a:rPr lang="en-US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                </a:t>
            </a:r>
            <a:r>
              <a:rPr lang="en-US" dirty="0" err="1" smtClean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Mrs.V.Sathya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Preiya,M.C.A.,M.Phil.,M.E</a:t>
            </a:r>
            <a:br>
              <a:rPr lang="en-US" dirty="0" smtClean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</a:br>
            <a:r>
              <a:rPr lang="en-US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              Associate Professor, Department of CSE</a:t>
            </a:r>
            <a:br>
              <a:rPr lang="en-US" dirty="0" smtClean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</a:br>
            <a:r>
              <a:rPr lang="en-US" dirty="0" err="1" smtClean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Panimalar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 Engineering College</a:t>
            </a:r>
            <a:br>
              <a:rPr lang="en-US" dirty="0" smtClean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</a:br>
            <a:r>
              <a:rPr lang="en-US" dirty="0" smtClean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br>
              <a:rPr lang="en-US" b="1" dirty="0" smtClean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</a:br>
            <a:r>
              <a:rPr lang="en-US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                </a:t>
            </a:r>
            <a:r>
              <a:rPr lang="en-US" dirty="0" err="1" smtClean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Pavithra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 D              (2017PECCS188)</a:t>
            </a:r>
            <a:br>
              <a:rPr lang="en-US" dirty="0" smtClean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</a:br>
            <a:r>
              <a:rPr lang="en-US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                Pooja K                  (2017PECCS191)</a:t>
            </a:r>
            <a:br>
              <a:rPr lang="en-US" dirty="0" smtClean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</a:br>
            <a:r>
              <a:rPr lang="en-US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                </a:t>
            </a:r>
            <a:r>
              <a:rPr lang="en-US" dirty="0" err="1" smtClean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Priyadharscini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 S.N (2017PECCS200)</a:t>
            </a:r>
            <a:br>
              <a:rPr lang="en-US" dirty="0" smtClean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</a:br>
            <a:r>
              <a:rPr lang="en-US" dirty="0" smtClean="0">
                <a:solidFill>
                  <a:schemeClr val="tx1"/>
                </a:solidFill>
                <a:sym typeface="+mn-ea"/>
              </a:rPr>
              <a:t> </a:t>
            </a:r>
            <a:br>
              <a:rPr lang="en-IN" dirty="0">
                <a:solidFill>
                  <a:schemeClr val="tx1"/>
                </a:solidFill>
              </a:rPr>
            </a:br>
            <a:br>
              <a:rPr lang="en-IN" dirty="0">
                <a:solidFill>
                  <a:schemeClr val="tx1"/>
                </a:solidFill>
              </a:rPr>
            </a:b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26745" y="2422525"/>
            <a:ext cx="10928985" cy="1752600"/>
          </a:xfrm>
        </p:spPr>
        <p:txBody>
          <a:bodyPr/>
          <a:lstStyle/>
          <a:p>
            <a:r>
              <a:rPr lang="en-US" sz="800"/>
              <a:t>.</a:t>
            </a:r>
            <a:endParaRPr lang="en-US" sz="800"/>
          </a:p>
        </p:txBody>
      </p:sp>
      <p:sp>
        <p:nvSpPr>
          <p:cNvPr id="6" name="Text Box 5"/>
          <p:cNvSpPr txBox="1"/>
          <p:nvPr/>
        </p:nvSpPr>
        <p:spPr>
          <a:xfrm>
            <a:off x="877570" y="1494155"/>
            <a:ext cx="33705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>
                <a:latin typeface="Times New Roman" panose="02020603050405020304" charset="0"/>
                <a:cs typeface="Times New Roman" panose="02020603050405020304" charset="0"/>
              </a:rPr>
              <a:t>GUIDE DETAILS</a:t>
            </a:r>
            <a:endParaRPr lang="en-US" sz="3200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1231900" y="3924935"/>
            <a:ext cx="213931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>
                <a:latin typeface="Times New Roman" panose="02020603050405020304" charset="0"/>
                <a:cs typeface="Times New Roman" panose="02020603050405020304" charset="0"/>
              </a:rPr>
              <a:t>BATCH-17</a:t>
            </a:r>
            <a:endParaRPr lang="en-US" sz="3200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8" name="图片 5"/>
          <p:cNvPicPr>
            <a:picLocks noChangeAspect="1"/>
          </p:cNvPicPr>
          <p:nvPr/>
        </p:nvPicPr>
        <p:blipFill>
          <a:blip r:embed="rId1" cstate="print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900" y="4312285"/>
            <a:ext cx="1812925" cy="18129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72465" y="365125"/>
            <a:ext cx="4357370" cy="704215"/>
          </a:xfrm>
        </p:spPr>
        <p:txBody>
          <a:bodyPr>
            <a:normAutofit/>
          </a:bodyPr>
          <a:lstStyle/>
          <a:p>
            <a:r>
              <a:rPr lang="en-US" sz="2000" b="1">
                <a:latin typeface="Times New Roman" panose="02020603050405020304" charset="0"/>
                <a:cs typeface="Times New Roman" panose="02020603050405020304" charset="0"/>
              </a:rPr>
              <a:t>D) FLOW CHART DIAGRAM</a:t>
            </a:r>
            <a:endParaRPr lang="en-US" sz="2000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7" name="Content Placeholder 3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1375" y="1069340"/>
            <a:ext cx="7853680" cy="467931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9575" y="416560"/>
            <a:ext cx="11154410" cy="582930"/>
          </a:xfrm>
        </p:spPr>
        <p:txBody>
          <a:bodyPr/>
          <a:lstStyle/>
          <a:p>
            <a:r>
              <a:rPr lang="en-US" sz="2000" b="1">
                <a:latin typeface="Times New Roman" panose="02020603050405020304" charset="0"/>
                <a:cs typeface="Times New Roman" panose="02020603050405020304" charset="0"/>
              </a:rPr>
              <a:t>MODULE DESCRIPTION</a:t>
            </a:r>
            <a:endParaRPr lang="en-US" sz="2000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9745" y="1253490"/>
            <a:ext cx="6155690" cy="5354955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sz="2000" b="1">
                <a:latin typeface="Times New Roman" panose="02020603050405020304" charset="0"/>
                <a:cs typeface="Times New Roman" panose="02020603050405020304" charset="0"/>
              </a:rPr>
              <a:t>MODULES</a:t>
            </a:r>
            <a:endParaRPr lang="en-US" sz="2000" b="1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2000">
                <a:latin typeface="Times New Roman" panose="02020603050405020304" charset="0"/>
                <a:cs typeface="Times New Roman" panose="02020603050405020304" charset="0"/>
              </a:rPr>
              <a:t>A) Exploring the Dataset</a:t>
            </a:r>
            <a:endParaRPr lang="en-US" sz="2000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2000">
                <a:latin typeface="Times New Roman" panose="02020603050405020304" charset="0"/>
                <a:cs typeface="Times New Roman" panose="02020603050405020304" charset="0"/>
              </a:rPr>
              <a:t>B) Pre-processing</a:t>
            </a:r>
            <a:endParaRPr lang="en-US" sz="2000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2000">
                <a:latin typeface="Times New Roman" panose="02020603050405020304" charset="0"/>
                <a:cs typeface="Times New Roman" panose="02020603050405020304" charset="0"/>
              </a:rPr>
              <a:t>C) CNN</a:t>
            </a:r>
            <a:r>
              <a:rPr lang="en-US" sz="2000" b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lang="en-US" sz="2000">
                <a:latin typeface="Times New Roman" panose="02020603050405020304" charset="0"/>
                <a:cs typeface="Times New Roman" panose="02020603050405020304" charset="0"/>
                <a:sym typeface="+mn-ea"/>
              </a:rPr>
              <a:t>(Convolutional Neural Network) Classification</a:t>
            </a:r>
            <a:endParaRPr lang="en-US" sz="2000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2000">
                <a:latin typeface="Times New Roman" panose="02020603050405020304" charset="0"/>
                <a:cs typeface="Times New Roman" panose="02020603050405020304" charset="0"/>
              </a:rPr>
              <a:t>D) Training</a:t>
            </a:r>
            <a:endParaRPr lang="en-US" sz="2000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2000">
                <a:latin typeface="Times New Roman" panose="02020603050405020304" charset="0"/>
                <a:cs typeface="Times New Roman" panose="02020603050405020304" charset="0"/>
              </a:rPr>
              <a:t>E) Testing</a:t>
            </a:r>
            <a:endParaRPr lang="en-US" sz="200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6" name="图片 5"/>
          <p:cNvPicPr>
            <a:picLocks noGrp="1" noChangeAspect="1"/>
          </p:cNvPicPr>
          <p:nvPr>
            <p:ph sz="half" idx="2"/>
          </p:nvPr>
        </p:nvPicPr>
        <p:blipFill>
          <a:blip r:embed="rId1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4400" y="190500"/>
            <a:ext cx="4953000" cy="4953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 flipV="1">
            <a:off x="637540" y="946150"/>
            <a:ext cx="76200" cy="329565"/>
          </a:xfrm>
        </p:spPr>
        <p:txBody>
          <a:bodyPr/>
          <a:lstStyle/>
          <a:p>
            <a:pPr marL="0" indent="0">
              <a:buNone/>
            </a:pPr>
            <a:r>
              <a:rPr lang="en-US" sz="800"/>
              <a:t>.</a:t>
            </a:r>
            <a:endParaRPr lang="en-US" sz="800"/>
          </a:p>
        </p:txBody>
      </p:sp>
      <p:sp>
        <p:nvSpPr>
          <p:cNvPr id="100" name="Text Box 99"/>
          <p:cNvSpPr txBox="1"/>
          <p:nvPr/>
        </p:nvSpPr>
        <p:spPr>
          <a:xfrm>
            <a:off x="415925" y="119380"/>
            <a:ext cx="11509375" cy="30226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None/>
            </a:pPr>
            <a:r>
              <a:rPr lang="en-US" b="1">
                <a:solidFill>
                  <a:srgbClr val="000000"/>
                </a:solidFill>
                <a:latin typeface="Times New Roman" panose="02020603050405020304" charset="0"/>
              </a:rPr>
              <a:t>A) Exploring the Dataset</a:t>
            </a:r>
            <a:endParaRPr lang="en-US" b="0">
              <a:solidFill>
                <a:srgbClr val="000000"/>
              </a:solidFill>
              <a:latin typeface="Times New Roman" panose="02020603050405020304" charset="0"/>
            </a:endParaRPr>
          </a:p>
          <a:p>
            <a:pPr marL="285750" indent="-28575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ü"/>
            </a:pPr>
            <a:r>
              <a:rPr lang="en-US" b="0">
                <a:solidFill>
                  <a:srgbClr val="000000"/>
                </a:solidFill>
                <a:latin typeface="Times New Roman" panose="02020603050405020304" charset="0"/>
              </a:rPr>
              <a:t>The dataset that will be used for this project will be the </a:t>
            </a:r>
            <a:r>
              <a:rPr lang="en-US" b="0" u="sng">
                <a:solidFill>
                  <a:srgbClr val="000000"/>
                </a:solidFill>
                <a:latin typeface="Times New Roman" panose="02020603050405020304" charset="0"/>
                <a:hlinkClick r:id="rId1"/>
              </a:rPr>
              <a:t>Chest X-Ray Images (Pneumonia)</a:t>
            </a:r>
            <a:r>
              <a:rPr lang="en-US" b="0">
                <a:solidFill>
                  <a:srgbClr val="000000"/>
                </a:solidFill>
                <a:latin typeface="Times New Roman" panose="02020603050405020304" charset="0"/>
              </a:rPr>
              <a:t> from Kaggle. </a:t>
            </a:r>
            <a:endParaRPr lang="en-US" b="0">
              <a:solidFill>
                <a:srgbClr val="000000"/>
              </a:solidFill>
              <a:latin typeface="Times New Roman" panose="02020603050405020304" charset="0"/>
            </a:endParaRPr>
          </a:p>
          <a:p>
            <a:pPr marL="285750" indent="-28575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ü"/>
            </a:pPr>
            <a:r>
              <a:rPr lang="en-US" b="0">
                <a:solidFill>
                  <a:srgbClr val="000000"/>
                </a:solidFill>
                <a:latin typeface="Times New Roman" panose="02020603050405020304" charset="0"/>
              </a:rPr>
              <a:t>The dataset consists of training data, validation data, and testing data.  </a:t>
            </a:r>
            <a:endParaRPr lang="en-US" b="0">
              <a:solidFill>
                <a:srgbClr val="000000"/>
              </a:solidFill>
              <a:latin typeface="Times New Roman" panose="02020603050405020304" charset="0"/>
            </a:endParaRPr>
          </a:p>
          <a:p>
            <a:pPr marL="285750" indent="-28575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ü"/>
            </a:pPr>
            <a:r>
              <a:rPr lang="en-US" b="0">
                <a:solidFill>
                  <a:srgbClr val="000000"/>
                </a:solidFill>
                <a:latin typeface="Times New Roman" panose="02020603050405020304" charset="0"/>
              </a:rPr>
              <a:t>The training data consists of 4208 images split between 1626 pneumonia ,1221 COVID  and 1361 normal images.</a:t>
            </a:r>
            <a:endParaRPr lang="en-US" b="0">
              <a:solidFill>
                <a:srgbClr val="000000"/>
              </a:solidFill>
              <a:latin typeface="Times New Roman" panose="02020603050405020304" charset="0"/>
            </a:endParaRPr>
          </a:p>
          <a:p>
            <a:pPr marL="285750" indent="-28575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ü"/>
            </a:pPr>
            <a:r>
              <a:rPr lang="en-US" b="0">
                <a:solidFill>
                  <a:srgbClr val="000000"/>
                </a:solidFill>
                <a:latin typeface="Times New Roman" panose="02020603050405020304" charset="0"/>
              </a:rPr>
              <a:t>The validation data is small with only 24 images with 8 pneumonia ,8  COVID and  8 normal . </a:t>
            </a:r>
            <a:endParaRPr lang="en-US" b="0">
              <a:solidFill>
                <a:srgbClr val="000000"/>
              </a:solidFill>
              <a:latin typeface="Times New Roman" panose="02020603050405020304" charset="0"/>
            </a:endParaRPr>
          </a:p>
          <a:p>
            <a:pPr marL="285750" indent="-28575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ü"/>
            </a:pPr>
            <a:r>
              <a:rPr lang="en-US" b="0">
                <a:solidFill>
                  <a:srgbClr val="000000"/>
                </a:solidFill>
                <a:latin typeface="Times New Roman" panose="02020603050405020304" charset="0"/>
              </a:rPr>
              <a:t>The testing data consists of 624 images split between 208 pneumonia ,204 COVID and 212 normal .</a:t>
            </a:r>
            <a:endParaRPr lang="en-US" b="0">
              <a:solidFill>
                <a:srgbClr val="000000"/>
              </a:solidFill>
              <a:latin typeface="Times New Roman" panose="02020603050405020304" charset="0"/>
            </a:endParaRPr>
          </a:p>
          <a:p>
            <a:pPr indent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None/>
            </a:pPr>
            <a:r>
              <a:rPr lang="en-US" sz="1900" b="0">
                <a:solidFill>
                  <a:srgbClr val="000000"/>
                </a:solidFill>
                <a:latin typeface="Times New Roman" panose="02020603050405020304" charset="0"/>
              </a:rPr>
              <a:t> </a:t>
            </a:r>
            <a:endParaRPr lang="en-US" sz="1900"/>
          </a:p>
        </p:txBody>
      </p:sp>
      <p:sp>
        <p:nvSpPr>
          <p:cNvPr id="14" name="Text Box 13"/>
          <p:cNvSpPr txBox="1"/>
          <p:nvPr/>
        </p:nvSpPr>
        <p:spPr>
          <a:xfrm>
            <a:off x="3556000" y="6534468"/>
            <a:ext cx="5080000" cy="3683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 algn="ctr"/>
            <a:r>
              <a:rPr lang="en-US" b="1">
                <a:solidFill>
                  <a:srgbClr val="000000"/>
                </a:solidFill>
                <a:latin typeface="Times New Roman" panose="02020603050405020304" charset="0"/>
              </a:rPr>
              <a:t>Sample Dataset</a:t>
            </a:r>
            <a:endParaRPr lang="en-US"/>
          </a:p>
        </p:txBody>
      </p:sp>
      <p:graphicFrame>
        <p:nvGraphicFramePr>
          <p:cNvPr id="15" name="Table 14"/>
          <p:cNvGraphicFramePr/>
          <p:nvPr/>
        </p:nvGraphicFramePr>
        <p:xfrm>
          <a:off x="1644015" y="2653665"/>
          <a:ext cx="8527415" cy="3881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21535"/>
                <a:gridCol w="2219325"/>
                <a:gridCol w="2164715"/>
                <a:gridCol w="2021840"/>
              </a:tblGrid>
              <a:tr h="50292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en-US" sz="1400" b="0">
                        <a:solidFill>
                          <a:srgbClr val="000000"/>
                        </a:solidFill>
                        <a:latin typeface="Georgia" panose="02040502050405020303" charset="0"/>
                        <a:ea typeface="Georgia" panose="02040502050405020303" charset="0"/>
                        <a:cs typeface="Georgia" panose="02040502050405020303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sz="1400" b="0">
                        <a:solidFill>
                          <a:srgbClr val="000000"/>
                        </a:solidFill>
                        <a:latin typeface="Georgia" panose="02040502050405020303" charset="0"/>
                        <a:cs typeface="Georgia" panose="02040502050405020303" charset="0"/>
                      </a:endParaRPr>
                    </a:p>
                    <a:p>
                      <a:pPr indent="0" algn="ctr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Georgia" panose="02040502050405020303" charset="0"/>
                          <a:cs typeface="Georgia" panose="02040502050405020303" charset="0"/>
                        </a:rPr>
                        <a:t>NORMAL</a:t>
                      </a:r>
                      <a:endParaRPr lang="en-US" sz="1400" b="0">
                        <a:solidFill>
                          <a:srgbClr val="000000"/>
                        </a:solidFill>
                        <a:latin typeface="Georgia" panose="02040502050405020303" charset="0"/>
                        <a:ea typeface="Georgia" panose="02040502050405020303" charset="0"/>
                        <a:cs typeface="Georgia" panose="02040502050405020303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sz="1400" b="0">
                        <a:solidFill>
                          <a:srgbClr val="000000"/>
                        </a:solidFill>
                        <a:latin typeface="Georgia" panose="02040502050405020303" charset="0"/>
                        <a:cs typeface="Georgia" panose="02040502050405020303" charset="0"/>
                      </a:endParaRPr>
                    </a:p>
                    <a:p>
                      <a:pPr indent="0" algn="ctr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Georgia" panose="02040502050405020303" charset="0"/>
                          <a:cs typeface="Georgia" panose="02040502050405020303" charset="0"/>
                        </a:rPr>
                        <a:t>PNEUMONIA</a:t>
                      </a:r>
                      <a:endParaRPr lang="en-US" sz="1400" b="0">
                        <a:solidFill>
                          <a:srgbClr val="000000"/>
                        </a:solidFill>
                        <a:latin typeface="Georgia" panose="02040502050405020303" charset="0"/>
                        <a:ea typeface="Georgia" panose="02040502050405020303" charset="0"/>
                        <a:cs typeface="Georgia" panose="02040502050405020303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sz="1400" b="0">
                        <a:solidFill>
                          <a:srgbClr val="000000"/>
                        </a:solidFill>
                        <a:latin typeface="Georgia" panose="02040502050405020303" charset="0"/>
                        <a:cs typeface="Georgia" panose="02040502050405020303" charset="0"/>
                      </a:endParaRPr>
                    </a:p>
                    <a:p>
                      <a:pPr indent="0" algn="ctr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Georgia" panose="02040502050405020303" charset="0"/>
                          <a:cs typeface="Georgia" panose="02040502050405020303" charset="0"/>
                        </a:rPr>
                        <a:t>COVID</a:t>
                      </a:r>
                      <a:endParaRPr lang="en-US" sz="1400" b="0">
                        <a:solidFill>
                          <a:srgbClr val="000000"/>
                        </a:solidFill>
                        <a:latin typeface="Georgia" panose="02040502050405020303" charset="0"/>
                        <a:ea typeface="Georgia" panose="02040502050405020303" charset="0"/>
                        <a:cs typeface="Georgia" panose="02040502050405020303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12014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sz="1400" b="0">
                        <a:solidFill>
                          <a:srgbClr val="000000"/>
                        </a:solidFill>
                        <a:latin typeface="Georgia" panose="02040502050405020303" charset="0"/>
                        <a:cs typeface="Georgia" panose="02040502050405020303" charset="0"/>
                      </a:endParaRPr>
                    </a:p>
                    <a:p>
                      <a:pPr indent="0" algn="ctr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Georgia" panose="02040502050405020303" charset="0"/>
                          <a:cs typeface="Georgia" panose="02040502050405020303" charset="0"/>
                        </a:rPr>
                        <a:t>TRAIN</a:t>
                      </a:r>
                      <a:endParaRPr lang="en-US" sz="1400" b="0">
                        <a:solidFill>
                          <a:srgbClr val="000000"/>
                        </a:solidFill>
                        <a:latin typeface="Georgia" panose="02040502050405020303" charset="0"/>
                        <a:ea typeface="Georgia" panose="02040502050405020303" charset="0"/>
                        <a:cs typeface="Georgia" panose="02040502050405020303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Georgia" panose="02040502050405020303" charset="0"/>
                          <a:cs typeface="Georgia" panose="02040502050405020303" charset="0"/>
                        </a:rPr>
                        <a:t> </a:t>
                      </a:r>
                      <a:endParaRPr lang="en-US" sz="1400" b="0">
                        <a:solidFill>
                          <a:srgbClr val="000000"/>
                        </a:solidFill>
                        <a:latin typeface="Georgia" panose="02040502050405020303" charset="0"/>
                        <a:ea typeface="Georgia" panose="02040502050405020303" charset="0"/>
                        <a:cs typeface="Georgia" panose="02040502050405020303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Georgia" panose="02040502050405020303" charset="0"/>
                          <a:cs typeface="Georgia" panose="02040502050405020303" charset="0"/>
                        </a:rPr>
                        <a:t> </a:t>
                      </a:r>
                      <a:endParaRPr lang="en-US" sz="1400" b="0">
                        <a:solidFill>
                          <a:srgbClr val="000000"/>
                        </a:solidFill>
                        <a:latin typeface="Georgia" panose="02040502050405020303" charset="0"/>
                        <a:ea typeface="Georgia" panose="02040502050405020303" charset="0"/>
                        <a:cs typeface="Georgia" panose="02040502050405020303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Georgia" panose="02040502050405020303" charset="0"/>
                          <a:cs typeface="Georgia" panose="02040502050405020303" charset="0"/>
                        </a:rPr>
                        <a:t> </a:t>
                      </a:r>
                      <a:endParaRPr lang="en-US" sz="1400" b="0">
                        <a:solidFill>
                          <a:srgbClr val="000000"/>
                        </a:solidFill>
                        <a:latin typeface="Georgia" panose="02040502050405020303" charset="0"/>
                        <a:ea typeface="Georgia" panose="02040502050405020303" charset="0"/>
                        <a:cs typeface="Georgia" panose="02040502050405020303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17221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sz="1400" b="0">
                        <a:solidFill>
                          <a:srgbClr val="000000"/>
                        </a:solidFill>
                        <a:latin typeface="Georgia" panose="02040502050405020303" charset="0"/>
                        <a:cs typeface="Georgia" panose="02040502050405020303" charset="0"/>
                      </a:endParaRPr>
                    </a:p>
                    <a:p>
                      <a:pPr indent="0" algn="ctr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Georgia" panose="02040502050405020303" charset="0"/>
                          <a:cs typeface="Georgia" panose="02040502050405020303" charset="0"/>
                        </a:rPr>
                        <a:t>TEST</a:t>
                      </a:r>
                      <a:endParaRPr lang="en-US" sz="1400" b="0">
                        <a:solidFill>
                          <a:srgbClr val="000000"/>
                        </a:solidFill>
                        <a:latin typeface="Georgia" panose="02040502050405020303" charset="0"/>
                        <a:ea typeface="Georgia" panose="02040502050405020303" charset="0"/>
                        <a:cs typeface="Georgia" panose="02040502050405020303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Georgia" panose="02040502050405020303" charset="0"/>
                          <a:cs typeface="Georgia" panose="02040502050405020303" charset="0"/>
                        </a:rPr>
                        <a:t> </a:t>
                      </a:r>
                      <a:endParaRPr lang="en-US" sz="1400" b="0">
                        <a:solidFill>
                          <a:srgbClr val="000000"/>
                        </a:solidFill>
                        <a:latin typeface="Georgia" panose="02040502050405020303" charset="0"/>
                        <a:ea typeface="Georgia" panose="02040502050405020303" charset="0"/>
                        <a:cs typeface="Georgia" panose="02040502050405020303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Georgia" panose="02040502050405020303" charset="0"/>
                          <a:cs typeface="Georgia" panose="02040502050405020303" charset="0"/>
                        </a:rPr>
                        <a:t> </a:t>
                      </a:r>
                      <a:endParaRPr lang="en-US" sz="1400" b="0">
                        <a:solidFill>
                          <a:srgbClr val="000000"/>
                        </a:solidFill>
                        <a:latin typeface="Georgia" panose="02040502050405020303" charset="0"/>
                        <a:ea typeface="Georgia" panose="02040502050405020303" charset="0"/>
                        <a:cs typeface="Georgia" panose="02040502050405020303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Georgia" panose="02040502050405020303" charset="0"/>
                          <a:cs typeface="Georgia" panose="02040502050405020303" charset="0"/>
                        </a:rPr>
                        <a:t> </a:t>
                      </a:r>
                      <a:endParaRPr lang="en-US" sz="1400" b="0">
                        <a:solidFill>
                          <a:srgbClr val="000000"/>
                        </a:solidFill>
                        <a:latin typeface="Georgia" panose="02040502050405020303" charset="0"/>
                        <a:ea typeface="Georgia" panose="02040502050405020303" charset="0"/>
                        <a:cs typeface="Georgia" panose="02040502050405020303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08585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sz="1400" b="0">
                        <a:solidFill>
                          <a:srgbClr val="000000"/>
                        </a:solidFill>
                        <a:latin typeface="Georgia" panose="02040502050405020303" charset="0"/>
                        <a:cs typeface="Georgia" panose="02040502050405020303" charset="0"/>
                      </a:endParaRPr>
                    </a:p>
                    <a:p>
                      <a:pPr indent="0" algn="ctr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Georgia" panose="02040502050405020303" charset="0"/>
                          <a:cs typeface="Georgia" panose="02040502050405020303" charset="0"/>
                        </a:rPr>
                        <a:t>VALIDATE</a:t>
                      </a:r>
                      <a:endParaRPr lang="en-US" sz="1400" b="0">
                        <a:solidFill>
                          <a:srgbClr val="000000"/>
                        </a:solidFill>
                        <a:latin typeface="Georgia" panose="02040502050405020303" charset="0"/>
                        <a:ea typeface="Georgia" panose="02040502050405020303" charset="0"/>
                        <a:cs typeface="Georgia" panose="02040502050405020303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Georgia" panose="02040502050405020303" charset="0"/>
                          <a:cs typeface="Georgia" panose="02040502050405020303" charset="0"/>
                        </a:rPr>
                        <a:t> </a:t>
                      </a:r>
                      <a:endParaRPr lang="en-US" sz="1400" b="0">
                        <a:solidFill>
                          <a:srgbClr val="000000"/>
                        </a:solidFill>
                        <a:latin typeface="Georgia" panose="02040502050405020303" charset="0"/>
                        <a:ea typeface="Georgia" panose="02040502050405020303" charset="0"/>
                        <a:cs typeface="Georgia" panose="02040502050405020303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Georgia" panose="02040502050405020303" charset="0"/>
                          <a:cs typeface="Georgia" panose="02040502050405020303" charset="0"/>
                        </a:rPr>
                        <a:t> </a:t>
                      </a:r>
                      <a:endParaRPr lang="en-US" sz="1400" b="0">
                        <a:solidFill>
                          <a:srgbClr val="000000"/>
                        </a:solidFill>
                        <a:latin typeface="Georgia" panose="02040502050405020303" charset="0"/>
                        <a:ea typeface="Georgia" panose="02040502050405020303" charset="0"/>
                        <a:cs typeface="Georgia" panose="02040502050405020303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en-US" sz="1400" b="0">
                        <a:solidFill>
                          <a:srgbClr val="000000"/>
                        </a:solidFill>
                        <a:latin typeface="Georgia" panose="02040502050405020303" charset="0"/>
                        <a:ea typeface="Georgia" panose="02040502050405020303" charset="0"/>
                        <a:cs typeface="Georgia" panose="02040502050405020303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16" name="Picture 15"/>
          <p:cNvPicPr/>
          <p:nvPr/>
        </p:nvPicPr>
        <p:blipFill>
          <a:blip r:embed="rId2"/>
          <a:stretch>
            <a:fillRect/>
          </a:stretch>
        </p:blipFill>
        <p:spPr>
          <a:xfrm>
            <a:off x="4176395" y="3132455"/>
            <a:ext cx="1485265" cy="105918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7" name="Picture 16"/>
          <p:cNvPicPr/>
          <p:nvPr/>
        </p:nvPicPr>
        <p:blipFill>
          <a:blip r:embed="rId3"/>
          <a:stretch>
            <a:fillRect/>
          </a:stretch>
        </p:blipFill>
        <p:spPr>
          <a:xfrm>
            <a:off x="6344920" y="3132455"/>
            <a:ext cx="1447800" cy="105918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8" name="Picture 17"/>
          <p:cNvPicPr/>
          <p:nvPr/>
        </p:nvPicPr>
        <p:blipFill>
          <a:blip r:embed="rId4"/>
          <a:stretch>
            <a:fillRect/>
          </a:stretch>
        </p:blipFill>
        <p:spPr>
          <a:xfrm>
            <a:off x="8516620" y="3132455"/>
            <a:ext cx="1463040" cy="105918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9" name="Picture 18"/>
          <p:cNvPicPr/>
          <p:nvPr/>
        </p:nvPicPr>
        <p:blipFill>
          <a:blip r:embed="rId5"/>
          <a:stretch>
            <a:fillRect/>
          </a:stretch>
        </p:blipFill>
        <p:spPr>
          <a:xfrm>
            <a:off x="4176395" y="4282440"/>
            <a:ext cx="1485900" cy="10668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0" name="Picture 19"/>
          <p:cNvPicPr/>
          <p:nvPr/>
        </p:nvPicPr>
        <p:blipFill>
          <a:blip r:embed="rId6"/>
          <a:stretch>
            <a:fillRect/>
          </a:stretch>
        </p:blipFill>
        <p:spPr>
          <a:xfrm>
            <a:off x="6344920" y="4282440"/>
            <a:ext cx="1447800" cy="10668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1" name="Picture 20"/>
          <p:cNvPicPr/>
          <p:nvPr/>
        </p:nvPicPr>
        <p:blipFill>
          <a:blip r:embed="rId7"/>
          <a:stretch>
            <a:fillRect/>
          </a:stretch>
        </p:blipFill>
        <p:spPr>
          <a:xfrm>
            <a:off x="8524240" y="4305300"/>
            <a:ext cx="1455420" cy="104394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2" name="Picture 21"/>
          <p:cNvPicPr/>
          <p:nvPr/>
        </p:nvPicPr>
        <p:blipFill>
          <a:blip r:embed="rId8"/>
          <a:stretch>
            <a:fillRect/>
          </a:stretch>
        </p:blipFill>
        <p:spPr>
          <a:xfrm>
            <a:off x="4199255" y="5443855"/>
            <a:ext cx="1463040" cy="104711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3" name="Picture 22"/>
          <p:cNvPicPr/>
          <p:nvPr/>
        </p:nvPicPr>
        <p:blipFill>
          <a:blip r:embed="rId9"/>
          <a:stretch>
            <a:fillRect/>
          </a:stretch>
        </p:blipFill>
        <p:spPr>
          <a:xfrm>
            <a:off x="6337300" y="5464810"/>
            <a:ext cx="1461770" cy="100393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4" name="Picture 23"/>
          <p:cNvPicPr/>
          <p:nvPr/>
        </p:nvPicPr>
        <p:blipFill>
          <a:blip r:embed="rId10"/>
          <a:stretch>
            <a:fillRect/>
          </a:stretch>
        </p:blipFill>
        <p:spPr>
          <a:xfrm>
            <a:off x="8516620" y="5464810"/>
            <a:ext cx="1463040" cy="100457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2540"/>
            <a:ext cx="76200" cy="459740"/>
          </a:xfrm>
        </p:spPr>
        <p:txBody>
          <a:bodyPr>
            <a:normAutofit/>
          </a:bodyPr>
          <a:lstStyle/>
          <a:p>
            <a:r>
              <a:rPr lang="en-US" sz="800" b="1">
                <a:latin typeface="Times New Roman" panose="02020603050405020304" charset="0"/>
                <a:cs typeface="Times New Roman" panose="02020603050405020304" charset="0"/>
              </a:rPr>
              <a:t>.</a:t>
            </a:r>
            <a:endParaRPr lang="en-US" sz="800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9575" y="205740"/>
            <a:ext cx="11207115" cy="6181090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800" b="1">
                <a:latin typeface="Times New Roman" panose="02020603050405020304" charset="0"/>
                <a:cs typeface="Times New Roman" panose="02020603050405020304" charset="0"/>
              </a:rPr>
              <a:t>B) Pre-processing</a:t>
            </a:r>
            <a:endParaRPr lang="en-US" sz="1800" b="1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 algn="just">
              <a:lnSpc>
                <a:spcPct val="150000"/>
              </a:lnSpc>
              <a:buFont typeface="Wingdings" panose="05000000000000000000" charset="0"/>
              <a:buChar char="ü"/>
            </a:pPr>
            <a:r>
              <a:rPr lang="en-US" sz="1800">
                <a:latin typeface="Times New Roman" panose="02020603050405020304" charset="0"/>
                <a:cs typeface="Times New Roman" panose="02020603050405020304" charset="0"/>
              </a:rPr>
              <a:t>The X-Ray image of a person is fed as the input to the pre-processor for better visualization.</a:t>
            </a:r>
            <a:endParaRPr lang="en-US" sz="1800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 algn="just">
              <a:lnSpc>
                <a:spcPct val="150000"/>
              </a:lnSpc>
              <a:buFont typeface="Wingdings" panose="05000000000000000000" charset="0"/>
              <a:buChar char="ü"/>
            </a:pPr>
            <a:r>
              <a:rPr lang="en-US" sz="1800">
                <a:latin typeface="Times New Roman" panose="02020603050405020304" charset="0"/>
                <a:cs typeface="Times New Roman" panose="02020603050405020304" charset="0"/>
              </a:rPr>
              <a:t>If the images are of low resolution or poor contrast, the pre-processor will enhance the contrast to get the accurate classification type.  </a:t>
            </a:r>
            <a:endParaRPr lang="en-US" sz="1800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 algn="just">
              <a:lnSpc>
                <a:spcPct val="150000"/>
              </a:lnSpc>
              <a:buFont typeface="Wingdings" panose="05000000000000000000" charset="0"/>
              <a:buChar char="ü"/>
            </a:pPr>
            <a:r>
              <a:rPr lang="en-US" sz="1800">
                <a:latin typeface="Times New Roman" panose="02020603050405020304" charset="0"/>
                <a:cs typeface="Times New Roman" panose="02020603050405020304" charset="0"/>
              </a:rPr>
              <a:t>Steps involved:</a:t>
            </a:r>
            <a:endParaRPr lang="en-US" sz="1800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en-US" sz="1800">
                <a:latin typeface="Times New Roman" panose="02020603050405020304" charset="0"/>
                <a:cs typeface="Times New Roman" panose="02020603050405020304" charset="0"/>
              </a:rPr>
              <a:t>                        1) Read the image.</a:t>
            </a:r>
            <a:endParaRPr lang="en-US" sz="1800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en-US" sz="1800">
                <a:latin typeface="Times New Roman" panose="02020603050405020304" charset="0"/>
                <a:cs typeface="Times New Roman" panose="02020603050405020304" charset="0"/>
              </a:rPr>
              <a:t>                         2) Resize the image.</a:t>
            </a:r>
            <a:endParaRPr lang="en-US" sz="1800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en-US" sz="1800">
                <a:latin typeface="Times New Roman" panose="02020603050405020304" charset="0"/>
                <a:cs typeface="Times New Roman" panose="02020603050405020304" charset="0"/>
              </a:rPr>
              <a:t>                         3) Remove noise.</a:t>
            </a:r>
            <a:endParaRPr lang="en-US" sz="1800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en-US" sz="1800">
                <a:latin typeface="Times New Roman" panose="02020603050405020304" charset="0"/>
                <a:cs typeface="Times New Roman" panose="02020603050405020304" charset="0"/>
              </a:rPr>
              <a:t>                         4) Segmentation.</a:t>
            </a:r>
            <a:endParaRPr lang="en-US" sz="1800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en-US" sz="1800" b="1">
                <a:latin typeface="Times New Roman" panose="02020603050405020304" charset="0"/>
                <a:cs typeface="Times New Roman" panose="02020603050405020304" charset="0"/>
              </a:rPr>
              <a:t>DWT</a:t>
            </a:r>
            <a:endParaRPr lang="en-US" sz="1800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 algn="just">
              <a:lnSpc>
                <a:spcPct val="150000"/>
              </a:lnSpc>
              <a:buFont typeface="Wingdings" panose="05000000000000000000" charset="0"/>
              <a:buChar char="ü"/>
            </a:pPr>
            <a:r>
              <a:rPr lang="en-US" sz="1800">
                <a:latin typeface="Times New Roman" panose="02020603050405020304" charset="0"/>
                <a:cs typeface="Times New Roman" panose="02020603050405020304" charset="0"/>
              </a:rPr>
              <a:t>DWT is the lossless image compression technique.</a:t>
            </a:r>
            <a:endParaRPr lang="en-US" sz="1800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 algn="just">
              <a:lnSpc>
                <a:spcPct val="150000"/>
              </a:lnSpc>
              <a:buFont typeface="Wingdings" panose="05000000000000000000" charset="0"/>
              <a:buChar char="ü"/>
            </a:pPr>
            <a:r>
              <a:rPr lang="en-US" sz="1800">
                <a:latin typeface="Times New Roman" panose="02020603050405020304" charset="0"/>
                <a:cs typeface="Times New Roman" panose="02020603050405020304" charset="0"/>
              </a:rPr>
              <a:t> DWT is required to compress the image without any appreciable loss of information.</a:t>
            </a:r>
            <a:endParaRPr lang="en-US" sz="1800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 algn="just">
              <a:lnSpc>
                <a:spcPct val="150000"/>
              </a:lnSpc>
              <a:buFont typeface="Wingdings" panose="05000000000000000000" charset="0"/>
              <a:buChar char="ü"/>
            </a:pPr>
            <a:r>
              <a:rPr lang="en-US" sz="1800">
                <a:latin typeface="Times New Roman" panose="02020603050405020304" charset="0"/>
                <a:cs typeface="Times New Roman" panose="02020603050405020304" charset="0"/>
              </a:rPr>
              <a:t> Decompose signal to wavelet (sub bands) LL,LH,HL,HH.</a:t>
            </a:r>
            <a:endParaRPr lang="en-US" sz="180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800">
                <a:latin typeface="Times New Roman" panose="02020603050405020304" charset="0"/>
                <a:cs typeface="Times New Roman" panose="02020603050405020304" charset="0"/>
              </a:rPr>
              <a:t>.</a:t>
            </a:r>
            <a:endParaRPr lang="en-US" sz="8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9255" y="301625"/>
            <a:ext cx="11148060" cy="6243320"/>
          </a:xfrm>
        </p:spPr>
        <p:txBody>
          <a:bodyPr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800" b="1">
                <a:latin typeface="Times New Roman" panose="02020603050405020304" charset="0"/>
                <a:cs typeface="Times New Roman" panose="02020603050405020304" charset="0"/>
              </a:rPr>
              <a:t>C) CNN (Convolutional Neural Network) Classification</a:t>
            </a:r>
            <a:endParaRPr lang="en-US" sz="1800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 algn="just">
              <a:lnSpc>
                <a:spcPct val="150000"/>
              </a:lnSpc>
              <a:buFont typeface="Wingdings" panose="05000000000000000000" charset="0"/>
              <a:buChar char="ü"/>
            </a:pPr>
            <a:r>
              <a:rPr lang="en-US" sz="1800">
                <a:latin typeface="Times New Roman" panose="02020603050405020304" charset="0"/>
                <a:cs typeface="Times New Roman" panose="02020603050405020304" charset="0"/>
              </a:rPr>
              <a:t>CNNs are a class of Deep Neural Networks that can recognize and classify particular features from images .</a:t>
            </a:r>
            <a:endParaRPr lang="en-US" sz="1800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 algn="just">
              <a:lnSpc>
                <a:spcPct val="150000"/>
              </a:lnSpc>
              <a:buFont typeface="Wingdings" panose="05000000000000000000" charset="0"/>
              <a:buChar char="ü"/>
            </a:pPr>
            <a:r>
              <a:rPr lang="en-US" sz="1800">
                <a:latin typeface="Times New Roman" panose="02020603050405020304" charset="0"/>
                <a:cs typeface="Times New Roman" panose="02020603050405020304" charset="0"/>
              </a:rPr>
              <a:t>The term “Convolution” in CNN denotes that two images can be represented as matrices which are multiplied to give an output that is used to extract features from the image.</a:t>
            </a:r>
            <a:endParaRPr lang="en-US" sz="1800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 algn="just">
              <a:lnSpc>
                <a:spcPct val="150000"/>
              </a:lnSpc>
              <a:buNone/>
            </a:pPr>
            <a:endParaRPr lang="en-US" sz="2200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 algn="just">
              <a:lnSpc>
                <a:spcPct val="150000"/>
              </a:lnSpc>
              <a:buNone/>
            </a:pPr>
            <a:endParaRPr lang="en-US" sz="2200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 algn="just">
              <a:lnSpc>
                <a:spcPct val="150000"/>
              </a:lnSpc>
              <a:buNone/>
            </a:pPr>
            <a:endParaRPr lang="en-US" sz="2200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 algn="just">
              <a:lnSpc>
                <a:spcPct val="150000"/>
              </a:lnSpc>
              <a:buNone/>
            </a:pPr>
            <a:endParaRPr lang="en-US" sz="2200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 algn="just">
              <a:lnSpc>
                <a:spcPct val="150000"/>
              </a:lnSpc>
              <a:buNone/>
            </a:pPr>
            <a:endParaRPr lang="en-US" sz="2200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 algn="just">
              <a:lnSpc>
                <a:spcPct val="150000"/>
              </a:lnSpc>
              <a:buNone/>
            </a:pPr>
            <a:endParaRPr lang="en-US" sz="2200" b="1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en-US" sz="2200" b="1">
                <a:latin typeface="Times New Roman" panose="02020603050405020304" charset="0"/>
                <a:cs typeface="Times New Roman" panose="02020603050405020304" charset="0"/>
              </a:rPr>
              <a:t>                                                   CNN model Diagram</a:t>
            </a:r>
            <a:endParaRPr lang="en-US" sz="2200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4" name="Picture 5"/>
          <p:cNvPicPr>
            <a:picLocks noGrp="1" noChangeAspect="1"/>
          </p:cNvPicPr>
          <p:nvPr>
            <p:ph sz="half" idx="2"/>
          </p:nvPr>
        </p:nvPicPr>
        <p:blipFill>
          <a:blip r:embed="rId1"/>
          <a:srcRect/>
          <a:stretch>
            <a:fillRect/>
          </a:stretch>
        </p:blipFill>
        <p:spPr>
          <a:xfrm>
            <a:off x="1764030" y="2359660"/>
            <a:ext cx="8229600" cy="301371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/>
          </p:nvPr>
        </p:nvSpPr>
        <p:spPr>
          <a:xfrm>
            <a:off x="506095" y="65405"/>
            <a:ext cx="11259185" cy="6816725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en-US" sz="1800" b="1">
                <a:latin typeface="Times New Roman" panose="02020603050405020304" charset="0"/>
                <a:cs typeface="Times New Roman" panose="02020603050405020304" charset="0"/>
              </a:rPr>
              <a:t>Layers of CNN</a:t>
            </a:r>
            <a:endParaRPr lang="en-US" sz="1800" b="1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en-US" sz="1800" b="1">
                <a:latin typeface="Times New Roman" panose="02020603050405020304" charset="0"/>
                <a:cs typeface="Times New Roman" panose="02020603050405020304" charset="0"/>
              </a:rPr>
              <a:t>1.Input Layer</a:t>
            </a:r>
            <a:endParaRPr lang="en-US" sz="1800" b="1">
              <a:latin typeface="Times New Roman" panose="02020603050405020304" charset="0"/>
              <a:cs typeface="Times New Roman" panose="02020603050405020304" charset="0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  <a:buFont typeface="Wingdings" panose="05000000000000000000" charset="0"/>
              <a:buChar char="ü"/>
            </a:pPr>
            <a:r>
              <a:rPr lang="en-US" sz="1800">
                <a:latin typeface="Times New Roman" panose="02020603050405020304" charset="0"/>
                <a:cs typeface="Times New Roman" panose="02020603050405020304" charset="0"/>
              </a:rPr>
              <a:t>Modified GLCM image is fed as a input in the form of 3-D array of pixel values.</a:t>
            </a:r>
            <a:endParaRPr lang="en-US" sz="1800">
              <a:latin typeface="Times New Roman" panose="02020603050405020304" charset="0"/>
              <a:cs typeface="Times New Roman" panose="02020603050405020304" charset="0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en-US" sz="1800" b="1">
                <a:latin typeface="Times New Roman" panose="02020603050405020304" charset="0"/>
                <a:cs typeface="Times New Roman" panose="02020603050405020304" charset="0"/>
              </a:rPr>
              <a:t>2.Convolutional Layer</a:t>
            </a:r>
            <a:endParaRPr lang="en-US" sz="1800" b="1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Font typeface="Wingdings" panose="05000000000000000000" charset="0"/>
              <a:buChar char="ü"/>
            </a:pPr>
            <a:r>
              <a:rPr lang="en-US" sz="1800">
                <a:latin typeface="Times New Roman" panose="02020603050405020304" charset="0"/>
                <a:cs typeface="Times New Roman" panose="02020603050405020304" charset="0"/>
              </a:rPr>
              <a:t>In this layer, the mathematical operation of convolution is performed between the input image and a filter of a size MxM.</a:t>
            </a:r>
            <a:endParaRPr lang="en-US" sz="1800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Font typeface="Wingdings" panose="05000000000000000000" charset="0"/>
              <a:buChar char="ü"/>
            </a:pPr>
            <a:r>
              <a:rPr lang="en-US" sz="1800">
                <a:latin typeface="Times New Roman" panose="02020603050405020304" charset="0"/>
                <a:cs typeface="Times New Roman" panose="02020603050405020304" charset="0"/>
              </a:rPr>
              <a:t>The dot product is taken between the filter and the parts of the input image with respect to the size of the filter (MxM). </a:t>
            </a:r>
            <a:endParaRPr lang="en-US" sz="1800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en-US" sz="1800" b="1">
                <a:latin typeface="Times New Roman" panose="02020603050405020304" charset="0"/>
                <a:cs typeface="Times New Roman" panose="02020603050405020304" charset="0"/>
              </a:rPr>
              <a:t>3. ReLU Layer (rectified linear activation function or ReLU)</a:t>
            </a:r>
            <a:endParaRPr lang="en-US" sz="1800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Font typeface="Wingdings" panose="05000000000000000000" charset="0"/>
              <a:buChar char="ü"/>
            </a:pPr>
            <a:r>
              <a:rPr lang="en-US" sz="1800">
                <a:latin typeface="Times New Roman" panose="02020603050405020304" charset="0"/>
                <a:cs typeface="Times New Roman" panose="02020603050405020304" charset="0"/>
              </a:rPr>
              <a:t>ReLU (Rectifier Linear Unit) is one of the activation function. </a:t>
            </a:r>
            <a:endParaRPr lang="en-US" sz="1800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Font typeface="Wingdings" panose="05000000000000000000" charset="0"/>
              <a:buChar char="ü"/>
            </a:pPr>
            <a:r>
              <a:rPr lang="en-US" sz="1800">
                <a:latin typeface="Times New Roman" panose="02020603050405020304" charset="0"/>
                <a:cs typeface="Times New Roman" panose="02020603050405020304" charset="0"/>
              </a:rPr>
              <a:t>Its formula is max(x,0) means if the resultant value  is positive then output would be the same positive value and  if it is negative value then output would be zero. </a:t>
            </a:r>
            <a:endParaRPr lang="en-US" sz="1800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en-US" sz="1800" b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4. Pooling Layer</a:t>
            </a:r>
            <a:endParaRPr lang="en-US" sz="1800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Font typeface="Wingdings" panose="05000000000000000000" charset="0"/>
              <a:buChar char="ü"/>
            </a:pPr>
            <a:r>
              <a:rPr lang="en-US" sz="1800">
                <a:latin typeface="Times New Roman" panose="02020603050405020304" charset="0"/>
                <a:cs typeface="Times New Roman" panose="02020603050405020304" charset="0"/>
                <a:sym typeface="+mn-ea"/>
              </a:rPr>
              <a:t>A pooling layer is another building block of a CNN. Its function is to progressively reduce the spatial size. </a:t>
            </a:r>
            <a:endParaRPr lang="en-US" sz="180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Font typeface="Wingdings" panose="05000000000000000000" charset="0"/>
              <a:buChar char="ü"/>
            </a:pPr>
            <a:r>
              <a:rPr lang="en-US" sz="1800">
                <a:latin typeface="Times New Roman" panose="02020603050405020304" charset="0"/>
                <a:cs typeface="Times New Roman" panose="02020603050405020304" charset="0"/>
                <a:sym typeface="+mn-ea"/>
              </a:rPr>
              <a:t>The most common approach used in pooling is max pooling.</a:t>
            </a:r>
            <a:endParaRPr lang="en-US" sz="1800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Font typeface="Wingdings" panose="05000000000000000000" charset="0"/>
              <a:buNone/>
            </a:pPr>
            <a:endParaRPr lang="en-US" sz="1800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Font typeface="Wingdings" panose="05000000000000000000" charset="0"/>
              <a:buNone/>
            </a:pPr>
            <a:endParaRPr lang="en-US" sz="180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619125" y="366395"/>
            <a:ext cx="10734675" cy="6389370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200000"/>
              </a:lnSpc>
              <a:spcAft>
                <a:spcPts val="0"/>
              </a:spcAft>
              <a:buNone/>
            </a:pPr>
            <a:r>
              <a:rPr lang="en-US" sz="1800" b="1">
                <a:latin typeface="Times New Roman" panose="02020603050405020304" charset="0"/>
                <a:cs typeface="Times New Roman" panose="02020603050405020304" charset="0"/>
              </a:rPr>
              <a:t>5.Fully-Connected Layer</a:t>
            </a:r>
            <a:endParaRPr lang="en-US" sz="1800" b="1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 algn="just">
              <a:lnSpc>
                <a:spcPct val="200000"/>
              </a:lnSpc>
              <a:spcAft>
                <a:spcPts val="0"/>
              </a:spcAft>
              <a:buFont typeface="Wingdings" panose="05000000000000000000" charset="0"/>
              <a:buChar char="ü"/>
            </a:pPr>
            <a:r>
              <a:rPr lang="en-US" sz="1800">
                <a:latin typeface="Times New Roman" panose="02020603050405020304" charset="0"/>
                <a:cs typeface="Times New Roman" panose="02020603050405020304" charset="0"/>
              </a:rPr>
              <a:t>The Fully Connected (FC) layer consists of the weights and biases along with the class score for each of the classification category. </a:t>
            </a:r>
            <a:endParaRPr lang="en-US" sz="1800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 algn="just">
              <a:lnSpc>
                <a:spcPct val="200000"/>
              </a:lnSpc>
              <a:spcAft>
                <a:spcPts val="0"/>
              </a:spcAft>
              <a:buFont typeface="Wingdings" panose="05000000000000000000" charset="0"/>
              <a:buChar char="ü"/>
            </a:pPr>
            <a:r>
              <a:rPr lang="en-US" sz="1800">
                <a:latin typeface="Times New Roman" panose="02020603050405020304" charset="0"/>
                <a:cs typeface="Times New Roman" panose="02020603050405020304" charset="0"/>
              </a:rPr>
              <a:t>In this, the input image from the previous layers are flattened and fed to the FC layer. </a:t>
            </a:r>
            <a:endParaRPr lang="en-US" sz="1800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 algn="just">
              <a:lnSpc>
                <a:spcPct val="200000"/>
              </a:lnSpc>
              <a:spcAft>
                <a:spcPts val="0"/>
              </a:spcAft>
              <a:buNone/>
            </a:pPr>
            <a:r>
              <a:rPr lang="en-US" sz="1800" b="1">
                <a:latin typeface="Times New Roman" panose="02020603050405020304" charset="0"/>
                <a:cs typeface="Times New Roman" panose="02020603050405020304" charset="0"/>
              </a:rPr>
              <a:t>6.Drop out Layer</a:t>
            </a:r>
            <a:endParaRPr lang="en-US" sz="1800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 algn="just">
              <a:lnSpc>
                <a:spcPct val="200000"/>
              </a:lnSpc>
              <a:spcAft>
                <a:spcPts val="0"/>
              </a:spcAft>
              <a:buFont typeface="Wingdings" panose="05000000000000000000" charset="0"/>
              <a:buChar char="ü"/>
            </a:pPr>
            <a:r>
              <a:rPr lang="en-US" sz="1800">
                <a:latin typeface="Times New Roman" panose="02020603050405020304" charset="0"/>
                <a:cs typeface="Times New Roman" panose="02020603050405020304" charset="0"/>
              </a:rPr>
              <a:t>Usually, when all the features are connected to the FC layer, it can cause overfitting in the training dataset. </a:t>
            </a:r>
            <a:endParaRPr lang="en-US" sz="1800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 algn="just">
              <a:lnSpc>
                <a:spcPct val="200000"/>
              </a:lnSpc>
              <a:spcAft>
                <a:spcPts val="0"/>
              </a:spcAft>
              <a:buFont typeface="Wingdings" panose="05000000000000000000" charset="0"/>
              <a:buChar char="ü"/>
            </a:pPr>
            <a:r>
              <a:rPr lang="en-US" sz="1800">
                <a:latin typeface="Times New Roman" panose="02020603050405020304" charset="0"/>
                <a:cs typeface="Times New Roman" panose="02020603050405020304" charset="0"/>
              </a:rPr>
              <a:t>Overfitting occurs when a particular model works so well on the training data causing a negative impact in the model’s performance when used on a new data. </a:t>
            </a:r>
            <a:endParaRPr lang="en-US" sz="1800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 algn="just">
              <a:lnSpc>
                <a:spcPct val="200000"/>
              </a:lnSpc>
              <a:spcAft>
                <a:spcPts val="0"/>
              </a:spcAft>
              <a:buFont typeface="Wingdings" panose="05000000000000000000" charset="0"/>
              <a:buChar char="ü"/>
            </a:pPr>
            <a:r>
              <a:rPr lang="en-US" sz="1800">
                <a:latin typeface="Times New Roman" panose="02020603050405020304" charset="0"/>
                <a:cs typeface="Times New Roman" panose="02020603050405020304" charset="0"/>
              </a:rPr>
              <a:t>To overcome this problem, a dropout layer is utilised wherein a few neurons are dropped from the neural network during training process resulting in reduced size of the model.</a:t>
            </a:r>
            <a:endParaRPr lang="en-US" sz="180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6193155"/>
          </a:xfrm>
        </p:spPr>
        <p:txBody>
          <a:bodyPr>
            <a:normAutofit lnSpcReduction="10000"/>
          </a:bodyPr>
          <a:lstStyle/>
          <a:p>
            <a:pPr marL="0" indent="0" algn="just">
              <a:lnSpc>
                <a:spcPct val="200000"/>
              </a:lnSpc>
              <a:spcAft>
                <a:spcPts val="0"/>
              </a:spcAft>
              <a:buNone/>
            </a:pPr>
            <a:r>
              <a:rPr lang="en-US" sz="1800" b="1">
                <a:latin typeface="Times New Roman" panose="02020603050405020304" charset="0"/>
                <a:cs typeface="Times New Roman" panose="02020603050405020304" charset="0"/>
              </a:rPr>
              <a:t> D) Training </a:t>
            </a:r>
            <a:r>
              <a:rPr lang="en-US" sz="1800">
                <a:latin typeface="Times New Roman" panose="02020603050405020304" charset="0"/>
                <a:cs typeface="Times New Roman" panose="02020603050405020304" charset="0"/>
              </a:rPr>
              <a:t> </a:t>
            </a:r>
            <a:endParaRPr lang="en-US" sz="1800">
              <a:latin typeface="Times New Roman" panose="02020603050405020304" charset="0"/>
              <a:cs typeface="Times New Roman" panose="02020603050405020304" charset="0"/>
            </a:endParaRPr>
          </a:p>
          <a:p>
            <a:pPr indent="0" algn="just">
              <a:lnSpc>
                <a:spcPct val="200000"/>
              </a:lnSpc>
              <a:spcAft>
                <a:spcPts val="0"/>
              </a:spcAft>
              <a:buFont typeface="Wingdings" panose="05000000000000000000" charset="0"/>
              <a:buChar char="ü"/>
            </a:pPr>
            <a:r>
              <a:rPr lang="en-US" sz="1800">
                <a:latin typeface="Times New Roman" panose="02020603050405020304" charset="0"/>
                <a:cs typeface="Times New Roman" panose="02020603050405020304" charset="0"/>
              </a:rPr>
              <a:t> The actual dataset is used to train the model .</a:t>
            </a:r>
            <a:endParaRPr lang="en-US" sz="1800">
              <a:latin typeface="Times New Roman" panose="02020603050405020304" charset="0"/>
              <a:cs typeface="Times New Roman" panose="02020603050405020304" charset="0"/>
            </a:endParaRPr>
          </a:p>
          <a:p>
            <a:pPr indent="0" algn="just">
              <a:lnSpc>
                <a:spcPct val="200000"/>
              </a:lnSpc>
              <a:spcAft>
                <a:spcPts val="0"/>
              </a:spcAft>
              <a:buFont typeface="Wingdings" panose="05000000000000000000" charset="0"/>
              <a:buChar char="ü"/>
            </a:pPr>
            <a:r>
              <a:rPr lang="en-US" sz="1800">
                <a:latin typeface="Times New Roman" panose="02020603050405020304" charset="0"/>
                <a:cs typeface="Times New Roman" panose="02020603050405020304" charset="0"/>
              </a:rPr>
              <a:t>The model sees and learns from this data. </a:t>
            </a:r>
            <a:endParaRPr lang="en-US" sz="1800">
              <a:latin typeface="Times New Roman" panose="02020603050405020304" charset="0"/>
              <a:cs typeface="Times New Roman" panose="02020603050405020304" charset="0"/>
            </a:endParaRPr>
          </a:p>
          <a:p>
            <a:pPr indent="0" algn="just">
              <a:lnSpc>
                <a:spcPct val="180000"/>
              </a:lnSpc>
              <a:spcBef>
                <a:spcPts val="20"/>
              </a:spcBef>
              <a:spcAft>
                <a:spcPts val="0"/>
              </a:spcAft>
              <a:buFont typeface="Wingdings" panose="05000000000000000000" charset="0"/>
              <a:buChar char="ü"/>
            </a:pPr>
            <a:r>
              <a:rPr lang="en-US" sz="1800">
                <a:latin typeface="Times New Roman" panose="02020603050405020304" charset="0"/>
                <a:cs typeface="Times New Roman" panose="02020603050405020304" charset="0"/>
              </a:rPr>
              <a:t>A number of recommended approaches in the toolkit that could be experimented with,</a:t>
            </a:r>
            <a:endParaRPr lang="en-US" sz="1800">
              <a:latin typeface="Times New Roman" panose="02020603050405020304" charset="0"/>
              <a:cs typeface="Times New Roman" panose="02020603050405020304" charset="0"/>
            </a:endParaRPr>
          </a:p>
          <a:p>
            <a:pPr lvl="4" indent="0" algn="l">
              <a:lnSpc>
                <a:spcPct val="200000"/>
              </a:lnSpc>
              <a:spcAft>
                <a:spcPts val="0"/>
              </a:spcAft>
              <a:buFont typeface="Wingdings" panose="05000000000000000000" charset="0"/>
              <a:buChar char="ü"/>
            </a:pPr>
            <a:r>
              <a:rPr lang="en-US" sz="1800">
                <a:latin typeface="Times New Roman" panose="02020603050405020304" charset="0"/>
                <a:cs typeface="Times New Roman" panose="02020603050405020304" charset="0"/>
              </a:rPr>
              <a:t>Weight Initialization.</a:t>
            </a:r>
            <a:endParaRPr lang="en-US" sz="1800">
              <a:latin typeface="Times New Roman" panose="02020603050405020304" charset="0"/>
              <a:cs typeface="Times New Roman" panose="02020603050405020304" charset="0"/>
            </a:endParaRPr>
          </a:p>
          <a:p>
            <a:pPr lvl="4" indent="0" algn="l">
              <a:lnSpc>
                <a:spcPct val="200000"/>
              </a:lnSpc>
              <a:spcAft>
                <a:spcPts val="0"/>
              </a:spcAft>
              <a:buFont typeface="Wingdings" panose="05000000000000000000" charset="0"/>
              <a:buChar char="ü"/>
            </a:pPr>
            <a:r>
              <a:rPr lang="en-US" sz="1620">
                <a:latin typeface="Times New Roman" panose="02020603050405020304" charset="0"/>
                <a:cs typeface="Times New Roman" panose="02020603050405020304" charset="0"/>
              </a:rPr>
              <a:t>Learning Rate.	</a:t>
            </a:r>
            <a:endParaRPr lang="en-US" sz="1620">
              <a:latin typeface="Times New Roman" panose="02020603050405020304" charset="0"/>
              <a:cs typeface="Times New Roman" panose="02020603050405020304" charset="0"/>
            </a:endParaRPr>
          </a:p>
          <a:p>
            <a:pPr lvl="4" indent="0" algn="l">
              <a:lnSpc>
                <a:spcPct val="200000"/>
              </a:lnSpc>
              <a:spcAft>
                <a:spcPts val="0"/>
              </a:spcAft>
              <a:buFont typeface="Wingdings" panose="05000000000000000000" charset="0"/>
              <a:buChar char="ü"/>
            </a:pPr>
            <a:r>
              <a:rPr lang="en-US" sz="1620">
                <a:latin typeface="Times New Roman" panose="02020603050405020304" charset="0"/>
                <a:cs typeface="Times New Roman" panose="02020603050405020304" charset="0"/>
              </a:rPr>
              <a:t>Activation Functions.</a:t>
            </a:r>
            <a:endParaRPr lang="en-US" sz="1620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 algn="just">
              <a:lnSpc>
                <a:spcPct val="200000"/>
              </a:lnSpc>
              <a:spcAft>
                <a:spcPts val="0"/>
              </a:spcAft>
              <a:buNone/>
            </a:pPr>
            <a:r>
              <a:rPr lang="en-US" sz="1800" b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E) Testing</a:t>
            </a:r>
            <a:endParaRPr lang="en-US" sz="1800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 algn="just">
              <a:lnSpc>
                <a:spcPct val="200000"/>
              </a:lnSpc>
              <a:spcAft>
                <a:spcPts val="0"/>
              </a:spcAft>
              <a:buFont typeface="Wingdings" panose="05000000000000000000" charset="0"/>
              <a:buChar char="ü"/>
            </a:pPr>
            <a:r>
              <a:rPr lang="en-US" sz="1800">
                <a:latin typeface="Times New Roman" panose="02020603050405020304" charset="0"/>
                <a:cs typeface="Times New Roman" panose="02020603050405020304" charset="0"/>
                <a:sym typeface="+mn-ea"/>
              </a:rPr>
              <a:t>The dataset contains a test folder.</a:t>
            </a:r>
            <a:endParaRPr lang="en-US" sz="180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marL="0" indent="0" algn="just">
              <a:lnSpc>
                <a:spcPct val="200000"/>
              </a:lnSpc>
              <a:spcAft>
                <a:spcPts val="0"/>
              </a:spcAft>
              <a:buFont typeface="Wingdings" panose="05000000000000000000" charset="0"/>
              <a:buChar char="ü"/>
            </a:pPr>
            <a:r>
              <a:rPr lang="en-US" sz="1800">
                <a:latin typeface="Times New Roman" panose="02020603050405020304" charset="0"/>
                <a:cs typeface="Times New Roman" panose="02020603050405020304" charset="0"/>
                <a:sym typeface="+mn-ea"/>
              </a:rPr>
              <a:t>The confusion_matrix is imported and observed how the model predicts the actual labels. </a:t>
            </a:r>
            <a:endParaRPr lang="en-US" sz="180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marL="0" indent="0" algn="just">
              <a:lnSpc>
                <a:spcPct val="200000"/>
              </a:lnSpc>
              <a:spcAft>
                <a:spcPts val="0"/>
              </a:spcAft>
              <a:buFont typeface="Wingdings" panose="05000000000000000000" charset="0"/>
              <a:buChar char="ü"/>
            </a:pPr>
            <a:r>
              <a:rPr lang="en-US" sz="1800">
                <a:latin typeface="Times New Roman" panose="02020603050405020304" charset="0"/>
                <a:cs typeface="Times New Roman" panose="02020603050405020304" charset="0"/>
                <a:sym typeface="+mn-ea"/>
              </a:rPr>
              <a:t>Accuracy of the model ranges from 85% - 100%.</a:t>
            </a:r>
            <a:endParaRPr lang="en-US" sz="1800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 algn="just">
              <a:lnSpc>
                <a:spcPct val="200000"/>
              </a:lnSpc>
              <a:spcAft>
                <a:spcPts val="0"/>
              </a:spcAft>
              <a:buNone/>
            </a:pPr>
            <a:endParaRPr lang="en-US" sz="1800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 algn="just">
              <a:lnSpc>
                <a:spcPct val="200000"/>
              </a:lnSpc>
              <a:spcAft>
                <a:spcPts val="0"/>
              </a:spcAft>
              <a:buFont typeface="Wingdings" panose="05000000000000000000" charset="0"/>
              <a:buChar char="ü"/>
            </a:pPr>
            <a:endParaRPr lang="en-US" sz="1800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 algn="just">
              <a:lnSpc>
                <a:spcPct val="200000"/>
              </a:lnSpc>
              <a:spcAft>
                <a:spcPts val="0"/>
              </a:spcAft>
              <a:buFont typeface="Wingdings" panose="05000000000000000000" charset="0"/>
              <a:buNone/>
            </a:pPr>
            <a:endParaRPr lang="en-US" sz="1800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 algn="just">
              <a:lnSpc>
                <a:spcPct val="200000"/>
              </a:lnSpc>
              <a:spcAft>
                <a:spcPts val="0"/>
              </a:spcAft>
              <a:buNone/>
            </a:pPr>
            <a:endParaRPr lang="en-US" sz="180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ext Box 3"/>
          <p:cNvSpPr txBox="1"/>
          <p:nvPr/>
        </p:nvSpPr>
        <p:spPr>
          <a:xfrm>
            <a:off x="300355" y="450215"/>
            <a:ext cx="256032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000" b="1">
                <a:latin typeface="Times New Roman" panose="02020603050405020304" charset="0"/>
                <a:cs typeface="Times New Roman" panose="02020603050405020304" charset="0"/>
              </a:rPr>
              <a:t>Performance Analysis</a:t>
            </a:r>
            <a:endParaRPr lang="en-US" sz="2000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300355" y="848995"/>
            <a:ext cx="11591290" cy="56311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 algn="l">
              <a:lnSpc>
                <a:spcPct val="150000"/>
              </a:lnSpc>
              <a:buFont typeface="Wingdings" panose="05000000000000000000" charset="0"/>
              <a:buChar char="ü"/>
            </a:pPr>
            <a:r>
              <a:rPr lang="en-US" sz="2000">
                <a:latin typeface="Times New Roman" panose="02020603050405020304" charset="0"/>
                <a:cs typeface="Times New Roman" panose="02020603050405020304" charset="0"/>
              </a:rPr>
              <a:t>For the CNN model developed ,we have evaluated the classification performance based on sensitivity, specificity, and accuracy. </a:t>
            </a:r>
            <a:endParaRPr lang="en-US" sz="2000">
              <a:latin typeface="Times New Roman" panose="02020603050405020304" charset="0"/>
              <a:cs typeface="Times New Roman" panose="02020603050405020304" charset="0"/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charset="0"/>
              <a:buChar char="ü"/>
            </a:pPr>
            <a:r>
              <a:rPr lang="en-US" sz="2000">
                <a:latin typeface="Times New Roman" panose="02020603050405020304" charset="0"/>
                <a:cs typeface="Times New Roman" panose="02020603050405020304" charset="0"/>
              </a:rPr>
              <a:t>More specifically, we have calculated true positives (TP), false positives (FP), true negatives (TN), and </a:t>
            </a:r>
            <a:endParaRPr lang="en-US" sz="2000">
              <a:latin typeface="Times New Roman" panose="02020603050405020304" charset="0"/>
              <a:cs typeface="Times New Roman" panose="02020603050405020304" charset="0"/>
            </a:endParaRPr>
          </a:p>
          <a:p>
            <a:pPr indent="0" algn="l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sz="2000">
                <a:latin typeface="Times New Roman" panose="02020603050405020304" charset="0"/>
                <a:cs typeface="Times New Roman" panose="02020603050405020304" charset="0"/>
              </a:rPr>
              <a:t>     false negatives (FN) based on the groups of COVID-19 ,Pneumonia, and normal. </a:t>
            </a:r>
            <a:endParaRPr lang="en-US" sz="2000">
              <a:latin typeface="Times New Roman" panose="02020603050405020304" charset="0"/>
              <a:cs typeface="Times New Roman" panose="02020603050405020304" charset="0"/>
            </a:endParaRPr>
          </a:p>
          <a:p>
            <a:pPr marL="342900" indent="-342900" algn="l">
              <a:lnSpc>
                <a:spcPct val="150000"/>
              </a:lnSpc>
            </a:pPr>
            <a:r>
              <a:rPr lang="en-US" sz="2000">
                <a:latin typeface="Times New Roman" panose="02020603050405020304" charset="0"/>
                <a:cs typeface="Times New Roman" panose="02020603050405020304" charset="0"/>
              </a:rPr>
              <a:t> </a:t>
            </a:r>
            <a:endParaRPr lang="en-US" sz="2000">
              <a:latin typeface="Times New Roman" panose="02020603050405020304" charset="0"/>
              <a:cs typeface="Times New Roman" panose="02020603050405020304" charset="0"/>
            </a:endParaRPr>
          </a:p>
          <a:p>
            <a:pPr marL="342900" indent="-342900" algn="l">
              <a:lnSpc>
                <a:spcPct val="150000"/>
              </a:lnSpc>
            </a:pPr>
            <a:r>
              <a:rPr lang="en-US" sz="2000" b="1">
                <a:latin typeface="Times New Roman" panose="02020603050405020304" charset="0"/>
                <a:cs typeface="Times New Roman" panose="02020603050405020304" charset="0"/>
              </a:rPr>
              <a:t>Key Terms</a:t>
            </a:r>
            <a:endParaRPr lang="en-US" sz="2000">
              <a:latin typeface="Times New Roman" panose="02020603050405020304" charset="0"/>
              <a:cs typeface="Times New Roman" panose="02020603050405020304" charset="0"/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charset="0"/>
              <a:buChar char="ü"/>
            </a:pPr>
            <a:r>
              <a:rPr lang="en-US" sz="2000">
                <a:latin typeface="Times New Roman" panose="02020603050405020304" charset="0"/>
                <a:cs typeface="Times New Roman" panose="02020603050405020304" charset="0"/>
              </a:rPr>
              <a:t> TP </a:t>
            </a:r>
            <a:r>
              <a:rPr lang="en-US" sz="2000" baseline="-25000">
                <a:latin typeface="Times New Roman" panose="02020603050405020304" charset="0"/>
                <a:cs typeface="Times New Roman" panose="02020603050405020304" charset="0"/>
              </a:rPr>
              <a:t>P</a:t>
            </a:r>
            <a:r>
              <a:rPr lang="en-US" sz="2000" baseline="-25000">
                <a:latin typeface="Times New Roman" panose="02020603050405020304" charset="0"/>
                <a:cs typeface="Times New Roman" panose="02020603050405020304" charset="0"/>
              </a:rPr>
              <a:t>neumonia</a:t>
            </a:r>
            <a:r>
              <a:rPr lang="en-US" sz="2000">
                <a:latin typeface="Times New Roman" panose="02020603050405020304" charset="0"/>
                <a:cs typeface="Times New Roman" panose="02020603050405020304" charset="0"/>
              </a:rPr>
              <a:t>  is the number of Pneumonia testing data correctly classified as Pneumonia </a:t>
            </a:r>
            <a:endParaRPr lang="en-US" sz="2000">
              <a:latin typeface="Times New Roman" panose="02020603050405020304" charset="0"/>
              <a:cs typeface="Times New Roman" panose="02020603050405020304" charset="0"/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charset="0"/>
              <a:buChar char="ü"/>
            </a:pPr>
            <a:r>
              <a:rPr lang="en-US" sz="2000">
                <a:latin typeface="Times New Roman" panose="02020603050405020304" charset="0"/>
                <a:cs typeface="Times New Roman" panose="02020603050405020304" charset="0"/>
              </a:rPr>
              <a:t> TN </a:t>
            </a:r>
            <a:r>
              <a:rPr lang="en-US" sz="2000" baseline="-25000">
                <a:latin typeface="Times New Roman" panose="02020603050405020304" charset="0"/>
                <a:cs typeface="Times New Roman" panose="02020603050405020304" charset="0"/>
              </a:rPr>
              <a:t>Pneumonia</a:t>
            </a:r>
            <a:r>
              <a:rPr lang="en-US" sz="2000">
                <a:latin typeface="Times New Roman" panose="02020603050405020304" charset="0"/>
                <a:cs typeface="Times New Roman" panose="02020603050405020304" charset="0"/>
              </a:rPr>
              <a:t> is the number of non–pneumonia testing data correctly classified as non-pneumonia</a:t>
            </a:r>
            <a:endParaRPr lang="en-US" sz="2000">
              <a:latin typeface="Times New Roman" panose="02020603050405020304" charset="0"/>
              <a:cs typeface="Times New Roman" panose="02020603050405020304" charset="0"/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charset="0"/>
              <a:buChar char="ü"/>
            </a:pPr>
            <a:r>
              <a:rPr lang="en-US" sz="2000">
                <a:latin typeface="Times New Roman" panose="02020603050405020304" charset="0"/>
                <a:cs typeface="Times New Roman" panose="02020603050405020304" charset="0"/>
              </a:rPr>
              <a:t> FP </a:t>
            </a:r>
            <a:r>
              <a:rPr lang="en-US" sz="2000" baseline="-25000">
                <a:latin typeface="Times New Roman" panose="02020603050405020304" charset="0"/>
                <a:cs typeface="Times New Roman" panose="02020603050405020304" charset="0"/>
              </a:rPr>
              <a:t>Pneumonia</a:t>
            </a:r>
            <a:r>
              <a:rPr lang="en-US" sz="2000">
                <a:latin typeface="Times New Roman" panose="02020603050405020304" charset="0"/>
                <a:cs typeface="Times New Roman" panose="02020603050405020304" charset="0"/>
              </a:rPr>
              <a:t> is the number of non–pneumonia testing data misclassified as pneumonia</a:t>
            </a:r>
            <a:endParaRPr lang="en-US" sz="2000">
              <a:latin typeface="Times New Roman" panose="02020603050405020304" charset="0"/>
              <a:cs typeface="Times New Roman" panose="02020603050405020304" charset="0"/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charset="0"/>
              <a:buChar char="ü"/>
            </a:pPr>
            <a:r>
              <a:rPr lang="en-US" sz="2000">
                <a:latin typeface="Times New Roman" panose="02020603050405020304" charset="0"/>
                <a:cs typeface="Times New Roman" panose="02020603050405020304" charset="0"/>
              </a:rPr>
              <a:t> FN </a:t>
            </a:r>
            <a:r>
              <a:rPr lang="en-US" sz="2000" baseline="-25000">
                <a:latin typeface="Times New Roman" panose="02020603050405020304" charset="0"/>
                <a:cs typeface="Times New Roman" panose="02020603050405020304" charset="0"/>
              </a:rPr>
              <a:t>P</a:t>
            </a:r>
            <a:r>
              <a:rPr lang="en-US" sz="2000" baseline="-25000">
                <a:latin typeface="Times New Roman" panose="02020603050405020304" charset="0"/>
                <a:cs typeface="Times New Roman" panose="02020603050405020304" charset="0"/>
              </a:rPr>
              <a:t>neumonia</a:t>
            </a:r>
            <a:r>
              <a:rPr lang="en-US" sz="2000">
                <a:latin typeface="Times New Roman" panose="02020603050405020304" charset="0"/>
                <a:cs typeface="Times New Roman" panose="02020603050405020304" charset="0"/>
              </a:rPr>
              <a:t> is the number of Penumonia testing data misclassified as non–pneumonia.</a:t>
            </a:r>
            <a:endParaRPr lang="en-US" sz="2000">
              <a:latin typeface="Times New Roman" panose="02020603050405020304" charset="0"/>
              <a:cs typeface="Times New Roman" panose="02020603050405020304" charset="0"/>
            </a:endParaRPr>
          </a:p>
          <a:p>
            <a:pPr marL="342900" indent="-342900" algn="l">
              <a:lnSpc>
                <a:spcPct val="150000"/>
              </a:lnSpc>
            </a:pPr>
            <a:endParaRPr lang="en-US" sz="2000">
              <a:latin typeface="Times New Roman" panose="02020603050405020304" charset="0"/>
              <a:cs typeface="Times New Roman" panose="02020603050405020304" charset="0"/>
            </a:endParaRPr>
          </a:p>
          <a:p>
            <a:pPr algn="l">
              <a:lnSpc>
                <a:spcPct val="150000"/>
              </a:lnSpc>
            </a:pPr>
            <a:endParaRPr lang="en-US" sz="200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ext Box 1"/>
          <p:cNvSpPr txBox="1"/>
          <p:nvPr/>
        </p:nvSpPr>
        <p:spPr>
          <a:xfrm>
            <a:off x="633095" y="261620"/>
            <a:ext cx="11422380" cy="673925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endParaRPr lang="en-US">
              <a:sym typeface="+mn-ea"/>
            </a:endParaRPr>
          </a:p>
          <a:p>
            <a:pPr algn="l"/>
            <a:r>
              <a:rPr lang="en-US" b="1">
                <a:sym typeface="+mn-ea"/>
              </a:rPr>
              <a:t>Formulae</a:t>
            </a:r>
            <a:endParaRPr lang="en-US"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en-US" sz="2000">
                <a:latin typeface="Times New Roman" panose="02020603050405020304" charset="0"/>
                <a:cs typeface="Times New Roman" panose="02020603050405020304" charset="0"/>
                <a:sym typeface="+mn-ea"/>
              </a:rPr>
              <a:t>Sensitivity = TP / (TP+FN)</a:t>
            </a:r>
            <a:endParaRPr lang="en-US" sz="2000">
              <a:latin typeface="Times New Roman" panose="02020603050405020304" charset="0"/>
              <a:cs typeface="Times New Roman" panose="02020603050405020304" charset="0"/>
            </a:endParaRPr>
          </a:p>
          <a:p>
            <a:pPr algn="l">
              <a:lnSpc>
                <a:spcPct val="150000"/>
              </a:lnSpc>
            </a:pPr>
            <a:r>
              <a:rPr lang="en-US" sz="2000">
                <a:latin typeface="Times New Roman" panose="02020603050405020304" charset="0"/>
                <a:cs typeface="Times New Roman" panose="02020603050405020304" charset="0"/>
                <a:sym typeface="+mn-ea"/>
              </a:rPr>
              <a:t>Specificity = TN / (TN+FP)</a:t>
            </a:r>
            <a:endParaRPr lang="en-US" sz="2000">
              <a:latin typeface="Times New Roman" panose="02020603050405020304" charset="0"/>
              <a:cs typeface="Times New Roman" panose="02020603050405020304" charset="0"/>
            </a:endParaRPr>
          </a:p>
          <a:p>
            <a:pPr algn="l">
              <a:lnSpc>
                <a:spcPct val="150000"/>
              </a:lnSpc>
            </a:pPr>
            <a:r>
              <a:rPr lang="en-US" sz="2000">
                <a:latin typeface="Times New Roman" panose="02020603050405020304" charset="0"/>
                <a:cs typeface="Times New Roman" panose="02020603050405020304" charset="0"/>
                <a:sym typeface="+mn-ea"/>
              </a:rPr>
              <a:t>Accuracy = (TP+TN) / Total number of testing data</a:t>
            </a:r>
            <a:endParaRPr lang="en-US" sz="2000">
              <a:latin typeface="Times New Roman" panose="02020603050405020304" charset="0"/>
              <a:cs typeface="Times New Roman" panose="02020603050405020304" charset="0"/>
            </a:endParaRPr>
          </a:p>
          <a:p>
            <a:pPr algn="l"/>
            <a:endParaRPr lang="en-US"/>
          </a:p>
          <a:p>
            <a:pPr algn="l"/>
            <a:endParaRPr lang="en-US">
              <a:sym typeface="+mn-ea"/>
            </a:endParaRPr>
          </a:p>
          <a:p>
            <a:pPr algn="l"/>
            <a:r>
              <a:rPr lang="en-US" b="1">
                <a:sym typeface="+mn-ea"/>
              </a:rPr>
              <a:t>Analysis for Pneumonia,</a:t>
            </a:r>
            <a:endParaRPr lang="en-US">
              <a:sym typeface="+mn-ea"/>
            </a:endParaRPr>
          </a:p>
          <a:p>
            <a:pPr algn="l"/>
            <a:endParaRPr lang="en-US">
              <a:sym typeface="+mn-ea"/>
            </a:endParaRPr>
          </a:p>
          <a:p>
            <a:pPr algn="l"/>
            <a:endParaRPr lang="en-US">
              <a:sym typeface="+mn-ea"/>
            </a:endParaRPr>
          </a:p>
          <a:p>
            <a:pPr algn="l"/>
            <a:endParaRPr lang="en-US">
              <a:sym typeface="+mn-ea"/>
            </a:endParaRPr>
          </a:p>
          <a:p>
            <a:pPr algn="l"/>
            <a:endParaRPr lang="en-US">
              <a:sym typeface="+mn-ea"/>
            </a:endParaRPr>
          </a:p>
          <a:p>
            <a:pPr algn="l"/>
            <a:endParaRPr lang="en-US">
              <a:sym typeface="+mn-ea"/>
            </a:endParaRPr>
          </a:p>
          <a:p>
            <a:pPr algn="l"/>
            <a:endParaRPr lang="en-US">
              <a:sym typeface="+mn-ea"/>
            </a:endParaRPr>
          </a:p>
          <a:p>
            <a:pPr algn="l"/>
            <a:endParaRPr lang="en-US">
              <a:sym typeface="+mn-ea"/>
            </a:endParaRPr>
          </a:p>
          <a:p>
            <a:pPr algn="l"/>
            <a:endParaRPr lang="en-US">
              <a:sym typeface="+mn-ea"/>
            </a:endParaRPr>
          </a:p>
          <a:p>
            <a:pPr algn="l"/>
            <a:endParaRPr lang="en-US">
              <a:sym typeface="+mn-ea"/>
            </a:endParaRPr>
          </a:p>
          <a:p>
            <a:pPr algn="l"/>
            <a:endParaRPr lang="en-US">
              <a:sym typeface="+mn-ea"/>
            </a:endParaRPr>
          </a:p>
          <a:p>
            <a:pPr algn="l"/>
            <a:endParaRPr lang="en-US">
              <a:sym typeface="+mn-ea"/>
            </a:endParaRPr>
          </a:p>
          <a:p>
            <a:pPr algn="l"/>
            <a:endParaRPr lang="en-US">
              <a:sym typeface="+mn-ea"/>
            </a:endParaRPr>
          </a:p>
          <a:p>
            <a:pPr algn="l"/>
            <a:endParaRPr lang="en-US"/>
          </a:p>
          <a:p>
            <a:r>
              <a:rPr lang="en-US"/>
              <a:t>                                                                                                                                                                                 </a:t>
            </a:r>
            <a:endParaRPr lang="en-US"/>
          </a:p>
        </p:txBody>
      </p:sp>
      <p:graphicFrame>
        <p:nvGraphicFramePr>
          <p:cNvPr id="6" name="Table 5"/>
          <p:cNvGraphicFramePr/>
          <p:nvPr/>
        </p:nvGraphicFramePr>
        <p:xfrm>
          <a:off x="542290" y="3333750"/>
          <a:ext cx="11107420" cy="24237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98290"/>
                <a:gridCol w="3306445"/>
                <a:gridCol w="3702685"/>
              </a:tblGrid>
              <a:tr h="54165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SENSITIVITY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SPECIFICITY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ACCURACY</a:t>
                      </a:r>
                      <a:endParaRPr lang="en-US"/>
                    </a:p>
                  </a:txBody>
                  <a:tcPr/>
                </a:tc>
              </a:tr>
              <a:tr h="188214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>
                          <a:sym typeface="+mn-ea"/>
                        </a:rPr>
                        <a:t>True Positive(TP) = 99</a:t>
                      </a:r>
                      <a:endParaRPr lang="en-US" sz="1800">
                        <a:sym typeface="+mn-ea"/>
                      </a:endParaRPr>
                    </a:p>
                    <a:p>
                      <a:pPr>
                        <a:buNone/>
                      </a:pPr>
                      <a:r>
                        <a:rPr lang="en-US" sz="1800">
                          <a:sym typeface="+mn-ea"/>
                        </a:rPr>
                        <a:t>False Negative(FN) = 5</a:t>
                      </a:r>
                      <a:endParaRPr lang="en-US" sz="1800">
                        <a:sym typeface="+mn-ea"/>
                      </a:endParaRPr>
                    </a:p>
                    <a:p>
                      <a:pPr>
                        <a:buNone/>
                      </a:pPr>
                      <a:r>
                        <a:rPr lang="en-US" sz="1800">
                          <a:sym typeface="+mn-ea"/>
                        </a:rPr>
                        <a:t>Sensitivity = 99 / (99+5)</a:t>
                      </a:r>
                      <a:endParaRPr lang="en-US" sz="1800">
                        <a:sym typeface="+mn-ea"/>
                      </a:endParaRPr>
                    </a:p>
                    <a:p>
                      <a:pPr>
                        <a:buNone/>
                      </a:pPr>
                      <a:r>
                        <a:rPr lang="en-US" sz="1800">
                          <a:sym typeface="+mn-ea"/>
                        </a:rPr>
                        <a:t>                 =  0.9519</a:t>
                      </a:r>
                      <a:endParaRPr lang="en-US" sz="1800">
                        <a:sym typeface="+mn-ea"/>
                      </a:endParaRPr>
                    </a:p>
                    <a:p>
                      <a:pPr>
                        <a:buNone/>
                      </a:pPr>
                      <a:r>
                        <a:rPr lang="en-US" sz="1800">
                          <a:sym typeface="+mn-ea"/>
                        </a:rPr>
                        <a:t>                 =  95.19%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True Negative(TN) = 102</a:t>
                      </a:r>
                      <a:endParaRPr lang="en-US"/>
                    </a:p>
                    <a:p>
                      <a:pPr>
                        <a:buNone/>
                      </a:pPr>
                      <a:r>
                        <a:rPr lang="en-US"/>
                        <a:t>False Positive(FP) = 2</a:t>
                      </a:r>
                      <a:endParaRPr lang="en-US"/>
                    </a:p>
                    <a:p>
                      <a:pPr>
                        <a:buNone/>
                      </a:pPr>
                      <a:r>
                        <a:rPr lang="en-US"/>
                        <a:t>Specificity = 102 / (102+2)</a:t>
                      </a:r>
                      <a:endParaRPr lang="en-US"/>
                    </a:p>
                    <a:p>
                      <a:pPr>
                        <a:buNone/>
                      </a:pPr>
                      <a:r>
                        <a:rPr lang="en-US"/>
                        <a:t>                 = 0.9807</a:t>
                      </a:r>
                      <a:endParaRPr lang="en-US"/>
                    </a:p>
                    <a:p>
                      <a:pPr>
                        <a:buNone/>
                      </a:pPr>
                      <a:r>
                        <a:rPr lang="en-US"/>
                        <a:t>                 = 98.07%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True Positive(TP) = 99</a:t>
                      </a:r>
                      <a:endParaRPr lang="en-US"/>
                    </a:p>
                    <a:p>
                      <a:pPr>
                        <a:buNone/>
                      </a:pPr>
                      <a:r>
                        <a:rPr lang="en-US"/>
                        <a:t>True Negative(TN) = 102</a:t>
                      </a:r>
                      <a:endParaRPr lang="en-US"/>
                    </a:p>
                    <a:p>
                      <a:pPr>
                        <a:buNone/>
                      </a:pPr>
                      <a:r>
                        <a:rPr lang="en-US"/>
                        <a:t>Total no. of testing data = 208</a:t>
                      </a:r>
                      <a:endParaRPr lang="en-US"/>
                    </a:p>
                    <a:p>
                      <a:pPr>
                        <a:buNone/>
                      </a:pPr>
                      <a:r>
                        <a:rPr lang="en-US"/>
                        <a:t>Accuracy = (99+102) / 208</a:t>
                      </a:r>
                      <a:endParaRPr lang="en-US"/>
                    </a:p>
                    <a:p>
                      <a:pPr>
                        <a:buNone/>
                      </a:pPr>
                      <a:r>
                        <a:rPr lang="en-US"/>
                        <a:t>                = 0.9663</a:t>
                      </a:r>
                      <a:endParaRPr lang="en-US"/>
                    </a:p>
                    <a:p>
                      <a:pPr>
                        <a:buNone/>
                      </a:pPr>
                      <a:r>
                        <a:rPr lang="en-US"/>
                        <a:t>                = 96.63%</a:t>
                      </a:r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6570" y="216535"/>
            <a:ext cx="3115310" cy="740410"/>
          </a:xfrm>
        </p:spPr>
        <p:txBody>
          <a:bodyPr>
            <a:normAutofit/>
          </a:bodyPr>
          <a:lstStyle/>
          <a:p>
            <a:r>
              <a:rPr lang="en-US" sz="2400" b="1">
                <a:latin typeface="Times New Roman" panose="02020603050405020304" charset="0"/>
                <a:cs typeface="Times New Roman" panose="02020603050405020304" charset="0"/>
              </a:rPr>
              <a:t>   </a:t>
            </a:r>
            <a:r>
              <a:rPr lang="en-US" sz="2000" b="1">
                <a:latin typeface="Times New Roman" panose="02020603050405020304" charset="0"/>
                <a:cs typeface="Times New Roman" panose="02020603050405020304" charset="0"/>
              </a:rPr>
              <a:t>INTRODUCTION</a:t>
            </a:r>
            <a:endParaRPr lang="en-US" sz="2000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7205" y="864870"/>
            <a:ext cx="11128375" cy="5653405"/>
          </a:xfrm>
        </p:spPr>
        <p:txBody>
          <a:bodyPr>
            <a:noAutofit/>
          </a:bodyPr>
          <a:lstStyle/>
          <a:p>
            <a:pPr algn="just">
              <a:lnSpc>
                <a:spcPct val="150000"/>
              </a:lnSpc>
              <a:buFont typeface="Wingdings" panose="05000000000000000000" charset="0"/>
              <a:buChar char="ü"/>
            </a:pPr>
            <a:r>
              <a:rPr lang="en-US" sz="2000" dirty="0">
                <a:latin typeface="Times New Roman" panose="02020603050405020304" charset="0"/>
                <a:cs typeface="Times New Roman" panose="02020603050405020304" charset="0"/>
              </a:rPr>
              <a:t>Pneumonia is a life-threatening infectious disease affecting lungs.</a:t>
            </a:r>
            <a:endParaRPr lang="en-US" sz="2000" dirty="0">
              <a:latin typeface="Times New Roman" panose="02020603050405020304" charset="0"/>
              <a:cs typeface="Times New Roman" panose="02020603050405020304" charset="0"/>
            </a:endParaRPr>
          </a:p>
          <a:p>
            <a:pPr algn="just">
              <a:lnSpc>
                <a:spcPct val="150000"/>
              </a:lnSpc>
              <a:buFont typeface="Wingdings" panose="05000000000000000000" charset="0"/>
              <a:buChar char="ü"/>
            </a:pPr>
            <a:r>
              <a:rPr lang="en-US" sz="2000" b="1" dirty="0">
                <a:latin typeface="Times New Roman" panose="02020603050405020304" charset="0"/>
                <a:cs typeface="Times New Roman" panose="02020603050405020304" charset="0"/>
              </a:rPr>
              <a:t>Symptoms</a:t>
            </a:r>
            <a:r>
              <a:rPr lang="en-US" sz="2000" dirty="0">
                <a:latin typeface="Times New Roman" panose="02020603050405020304" charset="0"/>
                <a:cs typeface="Times New Roman" panose="02020603050405020304" charset="0"/>
              </a:rPr>
              <a:t> - chest </a:t>
            </a:r>
            <a:r>
              <a:rPr lang="en-US" sz="2000" dirty="0" err="1">
                <a:latin typeface="Times New Roman" panose="02020603050405020304" charset="0"/>
                <a:cs typeface="Times New Roman" panose="02020603050405020304" charset="0"/>
              </a:rPr>
              <a:t>pain,difficulty in</a:t>
            </a:r>
            <a:r>
              <a:rPr lang="en-US" sz="2000" dirty="0">
                <a:latin typeface="Times New Roman" panose="02020603050405020304" charset="0"/>
                <a:cs typeface="Times New Roman" panose="02020603050405020304" charset="0"/>
              </a:rPr>
              <a:t> breathing,excessive cough.</a:t>
            </a:r>
            <a:endParaRPr lang="en-US" sz="2000" dirty="0">
              <a:latin typeface="Times New Roman" panose="02020603050405020304" charset="0"/>
              <a:cs typeface="Times New Roman" panose="02020603050405020304" charset="0"/>
            </a:endParaRPr>
          </a:p>
          <a:p>
            <a:pPr algn="just">
              <a:lnSpc>
                <a:spcPct val="150000"/>
              </a:lnSpc>
              <a:buFont typeface="Wingdings" panose="05000000000000000000" charset="0"/>
              <a:buChar char="ü"/>
            </a:pPr>
            <a:r>
              <a:rPr lang="en-US" sz="2000" dirty="0">
                <a:latin typeface="Times New Roman" panose="02020603050405020304" charset="0"/>
                <a:cs typeface="Times New Roman" panose="02020603050405020304" charset="0"/>
              </a:rPr>
              <a:t>Another infectious illness COVID-19 (Severe Acute Respiratory Syndrome Corona virus-2).</a:t>
            </a:r>
            <a:endParaRPr lang="en-US" sz="2000" dirty="0">
              <a:latin typeface="Times New Roman" panose="02020603050405020304" charset="0"/>
              <a:cs typeface="Times New Roman" panose="02020603050405020304" charset="0"/>
            </a:endParaRPr>
          </a:p>
          <a:p>
            <a:pPr algn="just">
              <a:lnSpc>
                <a:spcPct val="150000"/>
              </a:lnSpc>
              <a:buFont typeface="Wingdings" panose="05000000000000000000" charset="0"/>
              <a:buChar char="ü"/>
            </a:pPr>
            <a:r>
              <a:rPr lang="en-US" sz="20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Over </a:t>
            </a:r>
            <a:r>
              <a:rPr lang="en-US" sz="2000" b="1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150  million people</a:t>
            </a:r>
            <a:r>
              <a:rPr lang="en-US" sz="20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get infected with Pneumonia especially </a:t>
            </a:r>
            <a:r>
              <a:rPr lang="en-US" sz="2000" b="1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children under 5 years old</a:t>
            </a:r>
            <a:r>
              <a:rPr lang="en-US" sz="20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.</a:t>
            </a:r>
            <a:endParaRPr lang="en-US" sz="2000" dirty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algn="just">
              <a:lnSpc>
                <a:spcPct val="150000"/>
              </a:lnSpc>
              <a:buFont typeface="Wingdings" panose="05000000000000000000" charset="0"/>
              <a:buChar char="ü"/>
            </a:pPr>
            <a:r>
              <a:rPr lang="en-US" sz="2000" b="1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Proposed system</a:t>
            </a:r>
            <a:r>
              <a:rPr lang="en-US" sz="20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endParaRPr lang="en-US" sz="2000" dirty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algn="ctr">
              <a:lnSpc>
                <a:spcPct val="150000"/>
              </a:lnSpc>
              <a:buFont typeface="Wingdings" panose="05000000000000000000" charset="0"/>
              <a:buChar char="ü"/>
            </a:pPr>
            <a:r>
              <a:rPr lang="en-US" sz="20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Detection of  Pneumonia and COVID-19 from thoracic X-ray image</a:t>
            </a:r>
            <a:endParaRPr lang="en-US" sz="2000" dirty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lvl="4" algn="l">
              <a:lnSpc>
                <a:spcPct val="150000"/>
              </a:lnSpc>
              <a:buFont typeface="Wingdings" panose="05000000000000000000" charset="0"/>
              <a:buChar char="ü"/>
            </a:pPr>
            <a:r>
              <a:rPr lang="en-US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  </a:t>
            </a:r>
            <a:r>
              <a:rPr lang="en-US" b="1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Domain - </a:t>
            </a:r>
            <a:r>
              <a:rPr lang="en-US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D</a:t>
            </a:r>
            <a:r>
              <a:rPr lang="en-US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eep Learning</a:t>
            </a:r>
            <a:r>
              <a:rPr lang="en-US" sz="18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.</a:t>
            </a:r>
            <a:r>
              <a:rPr lang="en-US" sz="125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endParaRPr lang="en-US" sz="1250" dirty="0">
              <a:latin typeface="Times New Roman" panose="02020603050405020304" charset="0"/>
              <a:cs typeface="Times New Roman" panose="02020603050405020304" charset="0"/>
            </a:endParaRPr>
          </a:p>
          <a:p>
            <a:pPr lvl="4" algn="just">
              <a:lnSpc>
                <a:spcPct val="150000"/>
              </a:lnSpc>
              <a:buFont typeface="Wingdings" panose="05000000000000000000" charset="0"/>
              <a:buChar char="ü"/>
            </a:pPr>
            <a:r>
              <a:rPr lang="en-US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 </a:t>
            </a:r>
            <a:r>
              <a:rPr lang="en-US" b="1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Convolution neural network (CNN)</a:t>
            </a:r>
            <a:r>
              <a:rPr lang="en-US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is designed to locate the affected regions.</a:t>
            </a:r>
            <a:endParaRPr lang="en-US" dirty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09600" y="190500"/>
            <a:ext cx="4686935" cy="483870"/>
          </a:xfrm>
        </p:spPr>
        <p:txBody>
          <a:bodyPr/>
          <a:lstStyle/>
          <a:p>
            <a:r>
              <a:rPr lang="en-US" sz="2000" b="1">
                <a:latin typeface="Times New Roman" panose="02020603050405020304" charset="0"/>
                <a:cs typeface="Times New Roman" panose="02020603050405020304" charset="0"/>
              </a:rPr>
              <a:t>PERFORMANCE  EVALUATION</a:t>
            </a:r>
            <a:endParaRPr lang="en-US" sz="2000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graphicFrame>
        <p:nvGraphicFramePr>
          <p:cNvPr id="3" name="Content Placeholder 2"/>
          <p:cNvGraphicFramePr>
            <a:graphicFrameLocks noGrp="1"/>
          </p:cNvGraphicFramePr>
          <p:nvPr>
            <p:ph idx="1"/>
          </p:nvPr>
        </p:nvGraphicFramePr>
        <p:xfrm>
          <a:off x="609600" y="673735"/>
          <a:ext cx="9820275" cy="61341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06780"/>
                <a:gridCol w="3385185"/>
                <a:gridCol w="1882140"/>
                <a:gridCol w="1955165"/>
                <a:gridCol w="1691005"/>
              </a:tblGrid>
              <a:tr h="728980">
                <a:tc gridSpan="2"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800" b="0">
                          <a:solidFill>
                            <a:schemeClr val="tx1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Model and data group</a:t>
                      </a:r>
                      <a:endParaRPr lang="en-US" sz="1800" b="0">
                        <a:solidFill>
                          <a:schemeClr val="tx1"/>
                        </a:solidFill>
                        <a:latin typeface="Times New Roman" panose="02020603050405020304" charset="0"/>
                        <a:ea typeface="Arial" panose="020B0604020202020204" pitchFamily="34" charset="0"/>
                        <a:cs typeface="Times New Roman" panose="02020603050405020304" charset="0"/>
                      </a:endParaRPr>
                    </a:p>
                  </a:txBody>
                  <a:tcPr marL="31750" marR="31750" marT="31750" marB="31750" anchor="b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800" b="0">
                          <a:solidFill>
                            <a:schemeClr val="tx1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Sensitivity%</a:t>
                      </a:r>
                      <a:endParaRPr lang="en-US" sz="1800" b="0">
                        <a:solidFill>
                          <a:schemeClr val="tx1"/>
                        </a:solidFill>
                        <a:latin typeface="Times New Roman" panose="02020603050405020304" charset="0"/>
                        <a:ea typeface="Arial" panose="020B0604020202020204" pitchFamily="34" charset="0"/>
                        <a:cs typeface="Times New Roman" panose="02020603050405020304" charset="0"/>
                      </a:endParaRPr>
                    </a:p>
                  </a:txBody>
                  <a:tcPr marL="31750" marR="31750" marT="31750" marB="31750" anchor="b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800" b="0">
                          <a:solidFill>
                            <a:schemeClr val="tx1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Specificity%</a:t>
                      </a:r>
                      <a:endParaRPr lang="en-US" sz="1800" b="0">
                        <a:solidFill>
                          <a:schemeClr val="tx1"/>
                        </a:solidFill>
                        <a:latin typeface="Times New Roman" panose="02020603050405020304" charset="0"/>
                        <a:ea typeface="Arial" panose="020B0604020202020204" pitchFamily="34" charset="0"/>
                        <a:cs typeface="Times New Roman" panose="02020603050405020304" charset="0"/>
                      </a:endParaRPr>
                    </a:p>
                  </a:txBody>
                  <a:tcPr marL="31750" marR="31750" marT="31750" marB="31750" anchor="b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800" b="0">
                          <a:solidFill>
                            <a:schemeClr val="tx1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Accuracy%</a:t>
                      </a:r>
                      <a:endParaRPr lang="en-US" sz="1800" b="0">
                        <a:solidFill>
                          <a:schemeClr val="tx1"/>
                        </a:solidFill>
                        <a:latin typeface="Times New Roman" panose="02020603050405020304" charset="0"/>
                        <a:ea typeface="Arial" panose="020B0604020202020204" pitchFamily="34" charset="0"/>
                        <a:cs typeface="Times New Roman" panose="02020603050405020304" charset="0"/>
                      </a:endParaRPr>
                    </a:p>
                  </a:txBody>
                  <a:tcPr marL="31750" marR="31750" marT="31750" marB="31750" anchor="b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 gridSpan="5"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800" b="1">
                          <a:solidFill>
                            <a:schemeClr val="tx1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CNN</a:t>
                      </a:r>
                      <a:endParaRPr lang="en-US" sz="1800" b="1">
                        <a:solidFill>
                          <a:schemeClr val="tx1"/>
                        </a:solidFill>
                        <a:latin typeface="Times New Roman" panose="02020603050405020304" charset="0"/>
                        <a:ea typeface="Arial" panose="020B0604020202020204" pitchFamily="34" charset="0"/>
                        <a:cs typeface="Times New Roman" panose="02020603050405020304" charset="0"/>
                      </a:endParaRPr>
                    </a:p>
                  </a:txBody>
                  <a:tcPr marL="31750" marR="31750" marT="31750" marB="3175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</a:tr>
              <a:tr h="318135"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800" b="0">
                          <a:solidFill>
                            <a:schemeClr val="tx1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endParaRPr lang="en-US" sz="1800" b="0">
                        <a:solidFill>
                          <a:schemeClr val="tx1"/>
                        </a:solidFill>
                        <a:latin typeface="Times New Roman" panose="02020603050405020304" charset="0"/>
                        <a:ea typeface="Arial" panose="020B0604020202020204" pitchFamily="34" charset="0"/>
                        <a:cs typeface="Times New Roman" panose="02020603050405020304" charset="0"/>
                      </a:endParaRPr>
                    </a:p>
                  </a:txBody>
                  <a:tcPr marL="31750" marR="31750" marT="31750" marB="3175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800" b="0">
                          <a:solidFill>
                            <a:schemeClr val="tx1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COVID-19 </a:t>
                      </a:r>
                      <a:endParaRPr lang="en-US" sz="1800" b="0">
                        <a:solidFill>
                          <a:schemeClr val="tx1"/>
                        </a:solidFill>
                        <a:latin typeface="Times New Roman" panose="02020603050405020304" charset="0"/>
                        <a:ea typeface="Arial" panose="020B0604020202020204" pitchFamily="34" charset="0"/>
                        <a:cs typeface="Times New Roman" panose="02020603050405020304" charset="0"/>
                      </a:endParaRPr>
                    </a:p>
                  </a:txBody>
                  <a:tcPr marL="31750" marR="31750" marT="31750" marB="3175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800" b="0">
                          <a:solidFill>
                            <a:schemeClr val="tx1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99.50</a:t>
                      </a:r>
                      <a:endParaRPr lang="en-US" sz="1800" b="0">
                        <a:solidFill>
                          <a:schemeClr val="tx1"/>
                        </a:solidFill>
                        <a:latin typeface="Times New Roman" panose="02020603050405020304" charset="0"/>
                        <a:ea typeface="Arial" panose="020B0604020202020204" pitchFamily="34" charset="0"/>
                        <a:cs typeface="Times New Roman" panose="02020603050405020304" charset="0"/>
                      </a:endParaRPr>
                    </a:p>
                  </a:txBody>
                  <a:tcPr marL="31750" marR="31750" marT="31750" marB="3175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800" b="0">
                          <a:solidFill>
                            <a:schemeClr val="tx1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100.00</a:t>
                      </a:r>
                      <a:endParaRPr lang="en-US" sz="1800" b="0">
                        <a:solidFill>
                          <a:schemeClr val="tx1"/>
                        </a:solidFill>
                        <a:latin typeface="Times New Roman" panose="02020603050405020304" charset="0"/>
                        <a:ea typeface="Arial" panose="020B0604020202020204" pitchFamily="34" charset="0"/>
                        <a:cs typeface="Times New Roman" panose="02020603050405020304" charset="0"/>
                      </a:endParaRPr>
                    </a:p>
                  </a:txBody>
                  <a:tcPr marL="31750" marR="31750" marT="31750" marB="3175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800" b="0">
                          <a:solidFill>
                            <a:schemeClr val="tx1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99.87</a:t>
                      </a:r>
                      <a:endParaRPr lang="en-US" sz="1800" b="0">
                        <a:solidFill>
                          <a:schemeClr val="tx1"/>
                        </a:solidFill>
                        <a:latin typeface="Times New Roman" panose="02020603050405020304" charset="0"/>
                        <a:ea typeface="Arial" panose="020B0604020202020204" pitchFamily="34" charset="0"/>
                        <a:cs typeface="Times New Roman" panose="02020603050405020304" charset="0"/>
                      </a:endParaRPr>
                    </a:p>
                  </a:txBody>
                  <a:tcPr marL="31750" marR="31750" marT="31750" marB="3175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9080"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800" b="0">
                          <a:solidFill>
                            <a:schemeClr val="tx1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endParaRPr lang="en-US" sz="1800" b="0">
                        <a:solidFill>
                          <a:schemeClr val="tx1"/>
                        </a:solidFill>
                        <a:latin typeface="Times New Roman" panose="02020603050405020304" charset="0"/>
                        <a:ea typeface="Arial" panose="020B0604020202020204" pitchFamily="34" charset="0"/>
                        <a:cs typeface="Times New Roman" panose="02020603050405020304" charset="0"/>
                      </a:endParaRPr>
                    </a:p>
                  </a:txBody>
                  <a:tcPr marL="31750" marR="31750" marT="31750" marB="3175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800" b="0">
                          <a:solidFill>
                            <a:schemeClr val="tx1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Pneumonia</a:t>
                      </a:r>
                      <a:endParaRPr lang="en-US" sz="1800" b="0">
                        <a:solidFill>
                          <a:schemeClr val="tx1"/>
                        </a:solidFill>
                        <a:latin typeface="Times New Roman" panose="02020603050405020304" charset="0"/>
                        <a:ea typeface="Arial" panose="020B0604020202020204" pitchFamily="34" charset="0"/>
                        <a:cs typeface="Times New Roman" panose="02020603050405020304" charset="0"/>
                      </a:endParaRPr>
                    </a:p>
                  </a:txBody>
                  <a:tcPr marL="31750" marR="31750" marT="31750" marB="3175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800" b="0">
                          <a:solidFill>
                            <a:schemeClr val="tx1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95.19</a:t>
                      </a:r>
                      <a:endParaRPr lang="en-US" sz="1800" b="0">
                        <a:solidFill>
                          <a:schemeClr val="tx1"/>
                        </a:solidFill>
                        <a:latin typeface="Times New Roman" panose="02020603050405020304" charset="0"/>
                        <a:ea typeface="Arial" panose="020B0604020202020204" pitchFamily="34" charset="0"/>
                        <a:cs typeface="Times New Roman" panose="02020603050405020304" charset="0"/>
                      </a:endParaRPr>
                    </a:p>
                  </a:txBody>
                  <a:tcPr marL="31750" marR="31750" marT="31750" marB="3175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800" b="0">
                          <a:solidFill>
                            <a:schemeClr val="tx1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98.07</a:t>
                      </a:r>
                      <a:endParaRPr lang="en-US" sz="1800" b="0">
                        <a:solidFill>
                          <a:schemeClr val="tx1"/>
                        </a:solidFill>
                        <a:latin typeface="Times New Roman" panose="02020603050405020304" charset="0"/>
                        <a:ea typeface="Arial" panose="020B0604020202020204" pitchFamily="34" charset="0"/>
                        <a:cs typeface="Times New Roman" panose="02020603050405020304" charset="0"/>
                      </a:endParaRPr>
                    </a:p>
                  </a:txBody>
                  <a:tcPr marL="31750" marR="31750" marT="31750" marB="3175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800" b="0">
                          <a:solidFill>
                            <a:schemeClr val="tx1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96.63</a:t>
                      </a:r>
                      <a:endParaRPr lang="en-US" sz="1800" b="0">
                        <a:solidFill>
                          <a:schemeClr val="tx1"/>
                        </a:solidFill>
                        <a:latin typeface="Times New Roman" panose="02020603050405020304" charset="0"/>
                        <a:ea typeface="Arial" panose="020B0604020202020204" pitchFamily="34" charset="0"/>
                        <a:cs typeface="Times New Roman" panose="02020603050405020304" charset="0"/>
                      </a:endParaRPr>
                    </a:p>
                  </a:txBody>
                  <a:tcPr marL="31750" marR="31750" marT="31750" marB="3175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18135"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800" b="0">
                          <a:solidFill>
                            <a:schemeClr val="tx1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endParaRPr lang="en-US" sz="1800" b="0">
                        <a:solidFill>
                          <a:schemeClr val="tx1"/>
                        </a:solidFill>
                        <a:latin typeface="Times New Roman" panose="02020603050405020304" charset="0"/>
                        <a:ea typeface="Arial" panose="020B0604020202020204" pitchFamily="34" charset="0"/>
                        <a:cs typeface="Times New Roman" panose="02020603050405020304" charset="0"/>
                      </a:endParaRPr>
                    </a:p>
                  </a:txBody>
                  <a:tcPr marL="31750" marR="31750" marT="31750" marB="3175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800" b="0">
                          <a:solidFill>
                            <a:schemeClr val="tx1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Normal</a:t>
                      </a:r>
                      <a:endParaRPr lang="en-US" sz="1800" b="0">
                        <a:solidFill>
                          <a:schemeClr val="tx1"/>
                        </a:solidFill>
                        <a:latin typeface="Times New Roman" panose="02020603050405020304" charset="0"/>
                        <a:ea typeface="Arial" panose="020B0604020202020204" pitchFamily="34" charset="0"/>
                        <a:cs typeface="Times New Roman" panose="02020603050405020304" charset="0"/>
                      </a:endParaRPr>
                    </a:p>
                  </a:txBody>
                  <a:tcPr marL="31750" marR="31750" marT="31750" marB="3175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800" b="0">
                          <a:solidFill>
                            <a:schemeClr val="tx1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100.00</a:t>
                      </a:r>
                      <a:endParaRPr lang="en-US" sz="1800" b="0">
                        <a:solidFill>
                          <a:schemeClr val="tx1"/>
                        </a:solidFill>
                        <a:latin typeface="Times New Roman" panose="02020603050405020304" charset="0"/>
                        <a:ea typeface="Arial" panose="020B0604020202020204" pitchFamily="34" charset="0"/>
                        <a:cs typeface="Times New Roman" panose="02020603050405020304" charset="0"/>
                      </a:endParaRPr>
                    </a:p>
                  </a:txBody>
                  <a:tcPr marL="31750" marR="31750" marT="31750" marB="3175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800" b="0">
                          <a:solidFill>
                            <a:schemeClr val="tx1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98.63</a:t>
                      </a:r>
                      <a:endParaRPr lang="en-US" sz="1800" b="0">
                        <a:solidFill>
                          <a:schemeClr val="tx1"/>
                        </a:solidFill>
                        <a:latin typeface="Times New Roman" panose="02020603050405020304" charset="0"/>
                        <a:ea typeface="Arial" panose="020B0604020202020204" pitchFamily="34" charset="0"/>
                        <a:cs typeface="Times New Roman" panose="02020603050405020304" charset="0"/>
                      </a:endParaRPr>
                    </a:p>
                  </a:txBody>
                  <a:tcPr marL="31750" marR="31750" marT="31750" marB="3175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800" b="0">
                          <a:solidFill>
                            <a:schemeClr val="tx1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99.12</a:t>
                      </a:r>
                      <a:endParaRPr lang="en-US" sz="1800" b="0">
                        <a:solidFill>
                          <a:schemeClr val="tx1"/>
                        </a:solidFill>
                        <a:latin typeface="Times New Roman" panose="02020603050405020304" charset="0"/>
                        <a:ea typeface="Arial" panose="020B0604020202020204" pitchFamily="34" charset="0"/>
                        <a:cs typeface="Times New Roman" panose="02020603050405020304" charset="0"/>
                      </a:endParaRPr>
                    </a:p>
                  </a:txBody>
                  <a:tcPr marL="31750" marR="31750" marT="31750" marB="3175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 gridSpan="5"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800" b="1">
                          <a:solidFill>
                            <a:schemeClr val="tx1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ResNet-16</a:t>
                      </a:r>
                      <a:endParaRPr lang="en-US" sz="1800" b="1">
                        <a:solidFill>
                          <a:schemeClr val="tx1"/>
                        </a:solidFill>
                        <a:latin typeface="Times New Roman" panose="02020603050405020304" charset="0"/>
                        <a:ea typeface="Arial" panose="020B0604020202020204" pitchFamily="34" charset="0"/>
                        <a:cs typeface="Times New Roman" panose="02020603050405020304" charset="0"/>
                      </a:endParaRPr>
                    </a:p>
                  </a:txBody>
                  <a:tcPr marL="31750" marR="31750" marT="31750" marB="3175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</a:tr>
              <a:tr h="318135"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800" b="0">
                          <a:solidFill>
                            <a:schemeClr val="tx1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endParaRPr lang="en-US" sz="1800" b="0">
                        <a:solidFill>
                          <a:schemeClr val="tx1"/>
                        </a:solidFill>
                        <a:latin typeface="Times New Roman" panose="02020603050405020304" charset="0"/>
                        <a:ea typeface="Arial" panose="020B0604020202020204" pitchFamily="34" charset="0"/>
                        <a:cs typeface="Times New Roman" panose="02020603050405020304" charset="0"/>
                      </a:endParaRPr>
                    </a:p>
                  </a:txBody>
                  <a:tcPr marL="31750" marR="31750" marT="31750" marB="3175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800" b="0">
                          <a:solidFill>
                            <a:schemeClr val="tx1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COVID-19 </a:t>
                      </a:r>
                      <a:endParaRPr lang="en-US" sz="1800" b="0">
                        <a:solidFill>
                          <a:schemeClr val="tx1"/>
                        </a:solidFill>
                        <a:latin typeface="Times New Roman" panose="02020603050405020304" charset="0"/>
                        <a:ea typeface="Arial" panose="020B0604020202020204" pitchFamily="34" charset="0"/>
                        <a:cs typeface="Times New Roman" panose="02020603050405020304" charset="0"/>
                      </a:endParaRPr>
                    </a:p>
                  </a:txBody>
                  <a:tcPr marL="31750" marR="31750" marT="31750" marB="3175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800" b="0">
                          <a:solidFill>
                            <a:schemeClr val="tx1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100.00</a:t>
                      </a:r>
                      <a:endParaRPr lang="en-US" sz="1800" b="0">
                        <a:solidFill>
                          <a:schemeClr val="tx1"/>
                        </a:solidFill>
                        <a:latin typeface="Times New Roman" panose="02020603050405020304" charset="0"/>
                        <a:ea typeface="Arial" panose="020B0604020202020204" pitchFamily="34" charset="0"/>
                        <a:cs typeface="Times New Roman" panose="02020603050405020304" charset="0"/>
                      </a:endParaRPr>
                    </a:p>
                  </a:txBody>
                  <a:tcPr marL="31750" marR="31750" marT="31750" marB="3175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800" b="0">
                          <a:solidFill>
                            <a:schemeClr val="tx1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99.64</a:t>
                      </a:r>
                      <a:endParaRPr lang="en-US" sz="1800" b="0">
                        <a:solidFill>
                          <a:schemeClr val="tx1"/>
                        </a:solidFill>
                        <a:latin typeface="Times New Roman" panose="02020603050405020304" charset="0"/>
                        <a:ea typeface="Arial" panose="020B0604020202020204" pitchFamily="34" charset="0"/>
                        <a:cs typeface="Times New Roman" panose="02020603050405020304" charset="0"/>
                      </a:endParaRPr>
                    </a:p>
                  </a:txBody>
                  <a:tcPr marL="31750" marR="31750" marT="31750" marB="3175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800" b="0">
                          <a:solidFill>
                            <a:schemeClr val="tx1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99.75</a:t>
                      </a:r>
                      <a:endParaRPr lang="en-US" sz="1800" b="0">
                        <a:solidFill>
                          <a:schemeClr val="tx1"/>
                        </a:solidFill>
                        <a:latin typeface="Times New Roman" panose="02020603050405020304" charset="0"/>
                        <a:ea typeface="Arial" panose="020B0604020202020204" pitchFamily="34" charset="0"/>
                        <a:cs typeface="Times New Roman" panose="02020603050405020304" charset="0"/>
                      </a:endParaRPr>
                    </a:p>
                  </a:txBody>
                  <a:tcPr marL="31750" marR="31750" marT="31750" marB="3175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7820"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800" b="0">
                          <a:solidFill>
                            <a:schemeClr val="tx1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endParaRPr lang="en-US" sz="1800" b="0">
                        <a:solidFill>
                          <a:schemeClr val="tx1"/>
                        </a:solidFill>
                        <a:latin typeface="Times New Roman" panose="02020603050405020304" charset="0"/>
                        <a:ea typeface="Arial" panose="020B0604020202020204" pitchFamily="34" charset="0"/>
                        <a:cs typeface="Times New Roman" panose="02020603050405020304" charset="0"/>
                      </a:endParaRPr>
                    </a:p>
                  </a:txBody>
                  <a:tcPr marL="31750" marR="31750" marT="31750" marB="3175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800" b="0">
                          <a:solidFill>
                            <a:schemeClr val="tx1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Pneumonia</a:t>
                      </a:r>
                      <a:endParaRPr lang="en-US" sz="1800" b="0">
                        <a:solidFill>
                          <a:schemeClr val="tx1"/>
                        </a:solidFill>
                        <a:latin typeface="Times New Roman" panose="02020603050405020304" charset="0"/>
                        <a:ea typeface="Arial" panose="020B0604020202020204" pitchFamily="34" charset="0"/>
                        <a:cs typeface="Times New Roman" panose="02020603050405020304" charset="0"/>
                      </a:endParaRPr>
                    </a:p>
                  </a:txBody>
                  <a:tcPr marL="31750" marR="31750" marT="31750" marB="3175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800" b="0">
                          <a:solidFill>
                            <a:schemeClr val="tx1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100.00</a:t>
                      </a:r>
                      <a:endParaRPr lang="en-US" sz="1800" b="0">
                        <a:solidFill>
                          <a:schemeClr val="tx1"/>
                        </a:solidFill>
                        <a:latin typeface="Times New Roman" panose="02020603050405020304" charset="0"/>
                        <a:ea typeface="Arial" panose="020B0604020202020204" pitchFamily="34" charset="0"/>
                        <a:cs typeface="Times New Roman" panose="02020603050405020304" charset="0"/>
                      </a:endParaRPr>
                    </a:p>
                  </a:txBody>
                  <a:tcPr marL="31750" marR="31750" marT="31750" marB="3175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800" b="0">
                          <a:solidFill>
                            <a:schemeClr val="tx1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99.81</a:t>
                      </a:r>
                      <a:endParaRPr lang="en-US" sz="1800" b="0">
                        <a:solidFill>
                          <a:schemeClr val="tx1"/>
                        </a:solidFill>
                        <a:latin typeface="Times New Roman" panose="02020603050405020304" charset="0"/>
                        <a:ea typeface="Arial" panose="020B0604020202020204" pitchFamily="34" charset="0"/>
                        <a:cs typeface="Times New Roman" panose="02020603050405020304" charset="0"/>
                      </a:endParaRPr>
                    </a:p>
                  </a:txBody>
                  <a:tcPr marL="31750" marR="31750" marT="31750" marB="3175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800" b="0">
                          <a:solidFill>
                            <a:schemeClr val="tx1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99.87</a:t>
                      </a:r>
                      <a:endParaRPr lang="en-US" sz="1800" b="0">
                        <a:solidFill>
                          <a:schemeClr val="tx1"/>
                        </a:solidFill>
                        <a:latin typeface="Times New Roman" panose="02020603050405020304" charset="0"/>
                        <a:ea typeface="Arial" panose="020B0604020202020204" pitchFamily="34" charset="0"/>
                        <a:cs typeface="Times New Roman" panose="02020603050405020304" charset="0"/>
                      </a:endParaRPr>
                    </a:p>
                  </a:txBody>
                  <a:tcPr marL="31750" marR="31750" marT="31750" marB="3175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18135"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800" b="0">
                          <a:solidFill>
                            <a:schemeClr val="tx1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endParaRPr lang="en-US" sz="1800" b="0">
                        <a:solidFill>
                          <a:schemeClr val="tx1"/>
                        </a:solidFill>
                        <a:latin typeface="Times New Roman" panose="02020603050405020304" charset="0"/>
                        <a:ea typeface="Arial" panose="020B0604020202020204" pitchFamily="34" charset="0"/>
                        <a:cs typeface="Times New Roman" panose="02020603050405020304" charset="0"/>
                      </a:endParaRPr>
                    </a:p>
                  </a:txBody>
                  <a:tcPr marL="31750" marR="31750" marT="31750" marB="3175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800" b="0">
                          <a:solidFill>
                            <a:schemeClr val="tx1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Normal</a:t>
                      </a:r>
                      <a:endParaRPr lang="en-US" sz="1800" b="0">
                        <a:solidFill>
                          <a:schemeClr val="tx1"/>
                        </a:solidFill>
                        <a:latin typeface="Times New Roman" panose="02020603050405020304" charset="0"/>
                        <a:ea typeface="Arial" panose="020B0604020202020204" pitchFamily="34" charset="0"/>
                        <a:cs typeface="Times New Roman" panose="02020603050405020304" charset="0"/>
                      </a:endParaRPr>
                    </a:p>
                  </a:txBody>
                  <a:tcPr marL="31750" marR="31750" marT="31750" marB="3175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800" b="0">
                          <a:solidFill>
                            <a:schemeClr val="tx1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100.00</a:t>
                      </a:r>
                      <a:endParaRPr lang="en-US" sz="1800" b="0">
                        <a:solidFill>
                          <a:schemeClr val="tx1"/>
                        </a:solidFill>
                        <a:latin typeface="Times New Roman" panose="02020603050405020304" charset="0"/>
                        <a:ea typeface="Arial" panose="020B0604020202020204" pitchFamily="34" charset="0"/>
                        <a:cs typeface="Times New Roman" panose="02020603050405020304" charset="0"/>
                      </a:endParaRPr>
                    </a:p>
                  </a:txBody>
                  <a:tcPr marL="31750" marR="31750" marT="31750" marB="3175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800" b="0">
                          <a:solidFill>
                            <a:schemeClr val="tx1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99.80</a:t>
                      </a:r>
                      <a:endParaRPr lang="en-US" sz="1800" b="0">
                        <a:solidFill>
                          <a:schemeClr val="tx1"/>
                        </a:solidFill>
                        <a:latin typeface="Times New Roman" panose="02020603050405020304" charset="0"/>
                        <a:ea typeface="Arial" panose="020B0604020202020204" pitchFamily="34" charset="0"/>
                        <a:cs typeface="Times New Roman" panose="02020603050405020304" charset="0"/>
                      </a:endParaRPr>
                    </a:p>
                  </a:txBody>
                  <a:tcPr marL="31750" marR="31750" marT="31750" marB="3175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800" b="0">
                          <a:solidFill>
                            <a:schemeClr val="tx1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99.87</a:t>
                      </a:r>
                      <a:endParaRPr lang="en-US" sz="1800" b="0">
                        <a:solidFill>
                          <a:schemeClr val="tx1"/>
                        </a:solidFill>
                        <a:latin typeface="Times New Roman" panose="02020603050405020304" charset="0"/>
                        <a:ea typeface="Arial" panose="020B0604020202020204" pitchFamily="34" charset="0"/>
                        <a:cs typeface="Times New Roman" panose="02020603050405020304" charset="0"/>
                      </a:endParaRPr>
                    </a:p>
                  </a:txBody>
                  <a:tcPr marL="31750" marR="31750" marT="31750" marB="3175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 gridSpan="5"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800" b="1">
                          <a:solidFill>
                            <a:schemeClr val="tx1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AlexNet</a:t>
                      </a:r>
                      <a:endParaRPr lang="en-US" sz="1800" b="1">
                        <a:solidFill>
                          <a:schemeClr val="tx1"/>
                        </a:solidFill>
                        <a:latin typeface="Times New Roman" panose="02020603050405020304" charset="0"/>
                        <a:ea typeface="Arial" panose="020B0604020202020204" pitchFamily="34" charset="0"/>
                        <a:cs typeface="Times New Roman" panose="02020603050405020304" charset="0"/>
                      </a:endParaRPr>
                    </a:p>
                  </a:txBody>
                  <a:tcPr marL="31750" marR="31750" marT="31750" marB="3175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</a:tr>
              <a:tr h="259080"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800" b="0">
                          <a:solidFill>
                            <a:schemeClr val="tx1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endParaRPr lang="en-US" sz="1800" b="0">
                        <a:solidFill>
                          <a:schemeClr val="tx1"/>
                        </a:solidFill>
                        <a:latin typeface="Times New Roman" panose="02020603050405020304" charset="0"/>
                        <a:ea typeface="Arial" panose="020B0604020202020204" pitchFamily="34" charset="0"/>
                        <a:cs typeface="Times New Roman" panose="02020603050405020304" charset="0"/>
                      </a:endParaRPr>
                    </a:p>
                  </a:txBody>
                  <a:tcPr marL="31750" marR="31750" marT="31750" marB="3175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800" b="0">
                          <a:solidFill>
                            <a:schemeClr val="tx1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COVID-19 </a:t>
                      </a:r>
                      <a:endParaRPr lang="en-US" sz="1800" b="0">
                        <a:solidFill>
                          <a:schemeClr val="tx1"/>
                        </a:solidFill>
                        <a:latin typeface="Times New Roman" panose="02020603050405020304" charset="0"/>
                        <a:ea typeface="Arial" panose="020B0604020202020204" pitchFamily="34" charset="0"/>
                        <a:cs typeface="Times New Roman" panose="02020603050405020304" charset="0"/>
                      </a:endParaRPr>
                    </a:p>
                  </a:txBody>
                  <a:tcPr marL="31750" marR="31750" marT="31750" marB="3175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800" b="0">
                          <a:solidFill>
                            <a:schemeClr val="tx1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97.91</a:t>
                      </a:r>
                      <a:endParaRPr lang="en-US" sz="1800" b="0">
                        <a:solidFill>
                          <a:schemeClr val="tx1"/>
                        </a:solidFill>
                        <a:latin typeface="Times New Roman" panose="02020603050405020304" charset="0"/>
                        <a:ea typeface="Arial" panose="020B0604020202020204" pitchFamily="34" charset="0"/>
                        <a:cs typeface="Times New Roman" panose="02020603050405020304" charset="0"/>
                      </a:endParaRPr>
                    </a:p>
                  </a:txBody>
                  <a:tcPr marL="31750" marR="31750" marT="31750" marB="3175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800" b="0">
                          <a:solidFill>
                            <a:schemeClr val="tx1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99.29</a:t>
                      </a:r>
                      <a:endParaRPr lang="en-US" sz="1800" b="0">
                        <a:solidFill>
                          <a:schemeClr val="tx1"/>
                        </a:solidFill>
                        <a:latin typeface="Times New Roman" panose="02020603050405020304" charset="0"/>
                        <a:ea typeface="Arial" panose="020B0604020202020204" pitchFamily="34" charset="0"/>
                        <a:cs typeface="Times New Roman" panose="02020603050405020304" charset="0"/>
                      </a:endParaRPr>
                    </a:p>
                  </a:txBody>
                  <a:tcPr marL="31750" marR="31750" marT="31750" marB="3175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800" b="0">
                          <a:solidFill>
                            <a:schemeClr val="tx1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98.87</a:t>
                      </a:r>
                      <a:endParaRPr lang="en-US" sz="1800" b="0">
                        <a:solidFill>
                          <a:schemeClr val="tx1"/>
                        </a:solidFill>
                        <a:latin typeface="Times New Roman" panose="02020603050405020304" charset="0"/>
                        <a:ea typeface="Arial" panose="020B0604020202020204" pitchFamily="34" charset="0"/>
                        <a:cs typeface="Times New Roman" panose="02020603050405020304" charset="0"/>
                      </a:endParaRPr>
                    </a:p>
                  </a:txBody>
                  <a:tcPr marL="31750" marR="31750" marT="31750" marB="3175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9715"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800" b="0">
                          <a:solidFill>
                            <a:schemeClr val="tx1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endParaRPr lang="en-US" sz="1800" b="0">
                        <a:solidFill>
                          <a:schemeClr val="tx1"/>
                        </a:solidFill>
                        <a:latin typeface="Times New Roman" panose="02020603050405020304" charset="0"/>
                        <a:ea typeface="Arial" panose="020B0604020202020204" pitchFamily="34" charset="0"/>
                        <a:cs typeface="Times New Roman" panose="02020603050405020304" charset="0"/>
                      </a:endParaRPr>
                    </a:p>
                  </a:txBody>
                  <a:tcPr marL="31750" marR="31750" marT="31750" marB="3175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800" b="0">
                          <a:solidFill>
                            <a:schemeClr val="tx1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Pneumonia</a:t>
                      </a:r>
                      <a:endParaRPr lang="en-US" sz="1800" b="0">
                        <a:solidFill>
                          <a:schemeClr val="tx1"/>
                        </a:solidFill>
                        <a:latin typeface="Times New Roman" panose="02020603050405020304" charset="0"/>
                        <a:ea typeface="Arial" panose="020B0604020202020204" pitchFamily="34" charset="0"/>
                        <a:cs typeface="Times New Roman" panose="02020603050405020304" charset="0"/>
                      </a:endParaRPr>
                    </a:p>
                  </a:txBody>
                  <a:tcPr marL="31750" marR="31750" marT="31750" marB="3175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800" b="0">
                          <a:solidFill>
                            <a:schemeClr val="tx1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98.52</a:t>
                      </a:r>
                      <a:endParaRPr lang="en-US" sz="1800" b="0">
                        <a:solidFill>
                          <a:schemeClr val="tx1"/>
                        </a:solidFill>
                        <a:latin typeface="Times New Roman" panose="02020603050405020304" charset="0"/>
                        <a:ea typeface="Arial" panose="020B0604020202020204" pitchFamily="34" charset="0"/>
                        <a:cs typeface="Times New Roman" panose="02020603050405020304" charset="0"/>
                      </a:endParaRPr>
                    </a:p>
                  </a:txBody>
                  <a:tcPr marL="31750" marR="31750" marT="31750" marB="3175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800" b="0">
                          <a:solidFill>
                            <a:schemeClr val="tx1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99.05</a:t>
                      </a:r>
                      <a:endParaRPr lang="en-US" sz="1800" b="0">
                        <a:solidFill>
                          <a:schemeClr val="tx1"/>
                        </a:solidFill>
                        <a:latin typeface="Times New Roman" panose="02020603050405020304" charset="0"/>
                        <a:ea typeface="Arial" panose="020B0604020202020204" pitchFamily="34" charset="0"/>
                        <a:cs typeface="Times New Roman" panose="02020603050405020304" charset="0"/>
                      </a:endParaRPr>
                    </a:p>
                  </a:txBody>
                  <a:tcPr marL="31750" marR="31750" marT="31750" marB="3175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800" b="0">
                          <a:solidFill>
                            <a:schemeClr val="tx1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98.87</a:t>
                      </a:r>
                      <a:endParaRPr lang="en-US" sz="1800" b="0">
                        <a:solidFill>
                          <a:schemeClr val="tx1"/>
                        </a:solidFill>
                        <a:latin typeface="Times New Roman" panose="02020603050405020304" charset="0"/>
                        <a:ea typeface="Arial" panose="020B0604020202020204" pitchFamily="34" charset="0"/>
                        <a:cs typeface="Times New Roman" panose="02020603050405020304" charset="0"/>
                      </a:endParaRPr>
                    </a:p>
                  </a:txBody>
                  <a:tcPr marL="31750" marR="31750" marT="31750" marB="3175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18135"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800" b="0">
                          <a:solidFill>
                            <a:schemeClr val="tx1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endParaRPr lang="en-US" sz="1800" b="0">
                        <a:solidFill>
                          <a:schemeClr val="tx1"/>
                        </a:solidFill>
                        <a:latin typeface="Times New Roman" panose="02020603050405020304" charset="0"/>
                        <a:ea typeface="Arial" panose="020B0604020202020204" pitchFamily="34" charset="0"/>
                        <a:cs typeface="Times New Roman" panose="02020603050405020304" charset="0"/>
                      </a:endParaRPr>
                    </a:p>
                  </a:txBody>
                  <a:tcPr marL="31750" marR="31750" marT="31750" marB="3175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800" b="0">
                          <a:solidFill>
                            <a:schemeClr val="tx1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Normal</a:t>
                      </a:r>
                      <a:endParaRPr lang="en-US" sz="1800" b="0">
                        <a:solidFill>
                          <a:schemeClr val="tx1"/>
                        </a:solidFill>
                        <a:latin typeface="Times New Roman" panose="02020603050405020304" charset="0"/>
                        <a:ea typeface="Arial" panose="020B0604020202020204" pitchFamily="34" charset="0"/>
                        <a:cs typeface="Times New Roman" panose="02020603050405020304" charset="0"/>
                      </a:endParaRPr>
                    </a:p>
                  </a:txBody>
                  <a:tcPr marL="31750" marR="31750" marT="31750" marB="3175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800" b="0">
                          <a:solidFill>
                            <a:schemeClr val="tx1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100.00</a:t>
                      </a:r>
                      <a:endParaRPr lang="en-US" sz="1800" b="0">
                        <a:solidFill>
                          <a:schemeClr val="tx1"/>
                        </a:solidFill>
                        <a:latin typeface="Times New Roman" panose="02020603050405020304" charset="0"/>
                        <a:ea typeface="Arial" panose="020B0604020202020204" pitchFamily="34" charset="0"/>
                        <a:cs typeface="Times New Roman" panose="02020603050405020304" charset="0"/>
                      </a:endParaRPr>
                    </a:p>
                  </a:txBody>
                  <a:tcPr marL="31750" marR="31750" marT="31750" marB="3175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800" b="0">
                          <a:solidFill>
                            <a:schemeClr val="tx1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100.00</a:t>
                      </a:r>
                      <a:endParaRPr lang="en-US" sz="1800" b="0">
                        <a:solidFill>
                          <a:schemeClr val="tx1"/>
                        </a:solidFill>
                        <a:latin typeface="Times New Roman" panose="02020603050405020304" charset="0"/>
                        <a:ea typeface="Arial" panose="020B0604020202020204" pitchFamily="34" charset="0"/>
                        <a:cs typeface="Times New Roman" panose="02020603050405020304" charset="0"/>
                      </a:endParaRPr>
                    </a:p>
                  </a:txBody>
                  <a:tcPr marL="31750" marR="31750" marT="31750" marB="3175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800" b="0">
                          <a:solidFill>
                            <a:schemeClr val="tx1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100.00</a:t>
                      </a:r>
                      <a:endParaRPr lang="en-US" sz="1800" b="0">
                        <a:solidFill>
                          <a:schemeClr val="tx1"/>
                        </a:solidFill>
                        <a:latin typeface="Times New Roman" panose="02020603050405020304" charset="0"/>
                        <a:ea typeface="Arial" panose="020B0604020202020204" pitchFamily="34" charset="0"/>
                        <a:cs typeface="Times New Roman" panose="02020603050405020304" charset="0"/>
                      </a:endParaRPr>
                    </a:p>
                  </a:txBody>
                  <a:tcPr marL="31750" marR="31750" marT="31750" marB="3175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 gridSpan="5"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800" b="1">
                          <a:solidFill>
                            <a:schemeClr val="tx1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DenseNet-121</a:t>
                      </a:r>
                      <a:endParaRPr lang="en-US" sz="1800" b="1">
                        <a:solidFill>
                          <a:schemeClr val="tx1"/>
                        </a:solidFill>
                        <a:latin typeface="Times New Roman" panose="02020603050405020304" charset="0"/>
                        <a:ea typeface="Arial" panose="020B0604020202020204" pitchFamily="34" charset="0"/>
                        <a:cs typeface="Times New Roman" panose="02020603050405020304" charset="0"/>
                      </a:endParaRPr>
                    </a:p>
                  </a:txBody>
                  <a:tcPr marL="31750" marR="31750" marT="31750" marB="3175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</a:tr>
              <a:tr h="259080"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800" b="0">
                          <a:solidFill>
                            <a:schemeClr val="tx1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endParaRPr lang="en-US" sz="1800" b="0">
                        <a:solidFill>
                          <a:schemeClr val="tx1"/>
                        </a:solidFill>
                        <a:latin typeface="Times New Roman" panose="02020603050405020304" charset="0"/>
                        <a:ea typeface="Arial" panose="020B0604020202020204" pitchFamily="34" charset="0"/>
                        <a:cs typeface="Times New Roman" panose="02020603050405020304" charset="0"/>
                      </a:endParaRPr>
                    </a:p>
                  </a:txBody>
                  <a:tcPr marL="31750" marR="31750" marT="31750" marB="3175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800" b="0">
                          <a:solidFill>
                            <a:schemeClr val="tx1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COVID-19 </a:t>
                      </a:r>
                      <a:endParaRPr lang="en-US" sz="1800" b="0">
                        <a:solidFill>
                          <a:schemeClr val="tx1"/>
                        </a:solidFill>
                        <a:latin typeface="Times New Roman" panose="02020603050405020304" charset="0"/>
                        <a:ea typeface="Arial" panose="020B0604020202020204" pitchFamily="34" charset="0"/>
                        <a:cs typeface="Times New Roman" panose="02020603050405020304" charset="0"/>
                      </a:endParaRPr>
                    </a:p>
                  </a:txBody>
                  <a:tcPr marL="31750" marR="31750" marT="31750" marB="3175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800" b="0">
                          <a:solidFill>
                            <a:schemeClr val="tx1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88.28</a:t>
                      </a:r>
                      <a:endParaRPr lang="en-US" sz="1800" b="0">
                        <a:solidFill>
                          <a:schemeClr val="tx1"/>
                        </a:solidFill>
                        <a:latin typeface="Times New Roman" panose="02020603050405020304" charset="0"/>
                        <a:ea typeface="Arial" panose="020B0604020202020204" pitchFamily="34" charset="0"/>
                        <a:cs typeface="Times New Roman" panose="02020603050405020304" charset="0"/>
                      </a:endParaRPr>
                    </a:p>
                  </a:txBody>
                  <a:tcPr marL="31750" marR="31750" marT="31750" marB="3175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800" b="0">
                          <a:solidFill>
                            <a:schemeClr val="tx1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97.68</a:t>
                      </a:r>
                      <a:endParaRPr lang="en-US" sz="1800" b="0">
                        <a:solidFill>
                          <a:schemeClr val="tx1"/>
                        </a:solidFill>
                        <a:latin typeface="Times New Roman" panose="02020603050405020304" charset="0"/>
                        <a:ea typeface="Arial" panose="020B0604020202020204" pitchFamily="34" charset="0"/>
                        <a:cs typeface="Times New Roman" panose="02020603050405020304" charset="0"/>
                      </a:endParaRPr>
                    </a:p>
                  </a:txBody>
                  <a:tcPr marL="31750" marR="31750" marT="31750" marB="3175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800" b="0">
                          <a:solidFill>
                            <a:schemeClr val="tx1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94.87</a:t>
                      </a:r>
                      <a:endParaRPr lang="en-US" sz="1800" b="0">
                        <a:solidFill>
                          <a:schemeClr val="tx1"/>
                        </a:solidFill>
                        <a:latin typeface="Times New Roman" panose="02020603050405020304" charset="0"/>
                        <a:ea typeface="Arial" panose="020B0604020202020204" pitchFamily="34" charset="0"/>
                        <a:cs typeface="Times New Roman" panose="02020603050405020304" charset="0"/>
                      </a:endParaRPr>
                    </a:p>
                  </a:txBody>
                  <a:tcPr marL="31750" marR="31750" marT="31750" marB="3175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9715"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800" b="0">
                          <a:solidFill>
                            <a:schemeClr val="tx1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endParaRPr lang="en-US" sz="1800" b="0">
                        <a:solidFill>
                          <a:schemeClr val="tx1"/>
                        </a:solidFill>
                        <a:latin typeface="Times New Roman" panose="02020603050405020304" charset="0"/>
                        <a:ea typeface="Arial" panose="020B0604020202020204" pitchFamily="34" charset="0"/>
                        <a:cs typeface="Times New Roman" panose="02020603050405020304" charset="0"/>
                      </a:endParaRPr>
                    </a:p>
                  </a:txBody>
                  <a:tcPr marL="31750" marR="31750" marT="31750" marB="3175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800" b="0">
                          <a:solidFill>
                            <a:schemeClr val="tx1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Pneumonia</a:t>
                      </a:r>
                      <a:endParaRPr lang="en-US" sz="1800" b="0">
                        <a:solidFill>
                          <a:schemeClr val="tx1"/>
                        </a:solidFill>
                        <a:latin typeface="Times New Roman" panose="02020603050405020304" charset="0"/>
                        <a:ea typeface="Arial" panose="020B0604020202020204" pitchFamily="34" charset="0"/>
                        <a:cs typeface="Times New Roman" panose="02020603050405020304" charset="0"/>
                      </a:endParaRPr>
                    </a:p>
                  </a:txBody>
                  <a:tcPr marL="31750" marR="31750" marT="31750" marB="3175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800" b="0">
                          <a:solidFill>
                            <a:schemeClr val="tx1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94.10</a:t>
                      </a:r>
                      <a:endParaRPr lang="en-US" sz="1800" b="0">
                        <a:solidFill>
                          <a:schemeClr val="tx1"/>
                        </a:solidFill>
                        <a:latin typeface="Times New Roman" panose="02020603050405020304" charset="0"/>
                        <a:ea typeface="Arial" panose="020B0604020202020204" pitchFamily="34" charset="0"/>
                        <a:cs typeface="Times New Roman" panose="02020603050405020304" charset="0"/>
                      </a:endParaRPr>
                    </a:p>
                  </a:txBody>
                  <a:tcPr marL="31750" marR="31750" marT="31750" marB="3175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800" b="0">
                          <a:solidFill>
                            <a:schemeClr val="tx1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95.83</a:t>
                      </a:r>
                      <a:endParaRPr lang="en-US" sz="1800" b="0">
                        <a:solidFill>
                          <a:schemeClr val="tx1"/>
                        </a:solidFill>
                        <a:latin typeface="Times New Roman" panose="02020603050405020304" charset="0"/>
                        <a:ea typeface="Arial" panose="020B0604020202020204" pitchFamily="34" charset="0"/>
                        <a:cs typeface="Times New Roman" panose="02020603050405020304" charset="0"/>
                      </a:endParaRPr>
                    </a:p>
                  </a:txBody>
                  <a:tcPr marL="31750" marR="31750" marT="31750" marB="3175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800" b="0">
                          <a:solidFill>
                            <a:schemeClr val="tx1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95.24</a:t>
                      </a:r>
                      <a:endParaRPr lang="en-US" sz="1800" b="0">
                        <a:solidFill>
                          <a:schemeClr val="tx1"/>
                        </a:solidFill>
                        <a:latin typeface="Times New Roman" panose="02020603050405020304" charset="0"/>
                        <a:ea typeface="Arial" panose="020B0604020202020204" pitchFamily="34" charset="0"/>
                        <a:cs typeface="Times New Roman" panose="02020603050405020304" charset="0"/>
                      </a:endParaRPr>
                    </a:p>
                  </a:txBody>
                  <a:tcPr marL="31750" marR="31750" marT="31750" marB="3175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9080"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800" b="0">
                          <a:solidFill>
                            <a:schemeClr val="tx1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endParaRPr lang="en-US" sz="1800" b="0">
                        <a:solidFill>
                          <a:schemeClr val="tx1"/>
                        </a:solidFill>
                        <a:latin typeface="Times New Roman" panose="02020603050405020304" charset="0"/>
                        <a:ea typeface="Arial" panose="020B0604020202020204" pitchFamily="34" charset="0"/>
                        <a:cs typeface="Times New Roman" panose="02020603050405020304" charset="0"/>
                      </a:endParaRPr>
                    </a:p>
                  </a:txBody>
                  <a:tcPr marL="31750" marR="31750" marT="31750" marB="3175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800" b="0">
                          <a:solidFill>
                            <a:schemeClr val="tx1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Normal</a:t>
                      </a:r>
                      <a:endParaRPr lang="en-US" sz="1800" b="0">
                        <a:solidFill>
                          <a:schemeClr val="tx1"/>
                        </a:solidFill>
                        <a:latin typeface="Times New Roman" panose="02020603050405020304" charset="0"/>
                        <a:ea typeface="Arial" panose="020B0604020202020204" pitchFamily="34" charset="0"/>
                        <a:cs typeface="Times New Roman" panose="02020603050405020304" charset="0"/>
                      </a:endParaRPr>
                    </a:p>
                  </a:txBody>
                  <a:tcPr marL="31750" marR="31750" marT="31750" marB="3175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800" b="0">
                          <a:solidFill>
                            <a:schemeClr val="tx1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98.27</a:t>
                      </a:r>
                      <a:endParaRPr lang="en-US" sz="1800" b="0">
                        <a:solidFill>
                          <a:schemeClr val="tx1"/>
                        </a:solidFill>
                        <a:latin typeface="Times New Roman" panose="02020603050405020304" charset="0"/>
                        <a:ea typeface="Arial" panose="020B0604020202020204" pitchFamily="34" charset="0"/>
                        <a:cs typeface="Times New Roman" panose="02020603050405020304" charset="0"/>
                      </a:endParaRPr>
                    </a:p>
                  </a:txBody>
                  <a:tcPr marL="31750" marR="31750" marT="31750" marB="3175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800" b="0">
                          <a:solidFill>
                            <a:schemeClr val="tx1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97.25</a:t>
                      </a:r>
                      <a:endParaRPr lang="en-US" sz="1800" b="0">
                        <a:solidFill>
                          <a:schemeClr val="tx1"/>
                        </a:solidFill>
                        <a:latin typeface="Times New Roman" panose="02020603050405020304" charset="0"/>
                        <a:ea typeface="Arial" panose="020B0604020202020204" pitchFamily="34" charset="0"/>
                        <a:cs typeface="Times New Roman" panose="02020603050405020304" charset="0"/>
                      </a:endParaRPr>
                    </a:p>
                  </a:txBody>
                  <a:tcPr marL="31750" marR="31750" marT="31750" marB="3175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800" b="0">
                          <a:solidFill>
                            <a:schemeClr val="tx1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97.62</a:t>
                      </a:r>
                      <a:endParaRPr lang="en-US" sz="1800" b="0">
                        <a:solidFill>
                          <a:schemeClr val="tx1"/>
                        </a:solidFill>
                        <a:latin typeface="Times New Roman" panose="02020603050405020304" charset="0"/>
                        <a:ea typeface="Arial" panose="020B0604020202020204" pitchFamily="34" charset="0"/>
                        <a:cs typeface="Times New Roman" panose="02020603050405020304" charset="0"/>
                      </a:endParaRPr>
                    </a:p>
                  </a:txBody>
                  <a:tcPr marL="31750" marR="31750" marT="31750" marB="3175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395605" y="88900"/>
            <a:ext cx="10381615" cy="1153160"/>
          </a:xfrm>
        </p:spPr>
        <p:txBody>
          <a:bodyPr/>
          <a:lstStyle/>
          <a:p>
            <a:pPr marL="0" indent="0">
              <a:buNone/>
            </a:pPr>
            <a:r>
              <a:rPr lang="en-US" sz="2000" b="1">
                <a:latin typeface="Times New Roman" panose="02020603050405020304" charset="0"/>
                <a:cs typeface="Times New Roman" panose="02020603050405020304" charset="0"/>
              </a:rPr>
              <a:t>SCREEN SHOTS</a:t>
            </a:r>
            <a:endParaRPr lang="en-US" sz="2000" b="1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>
              <a:buNone/>
            </a:pPr>
            <a:r>
              <a:rPr lang="en-US" sz="1800">
                <a:latin typeface="Times New Roman" panose="02020603050405020304" charset="0"/>
                <a:cs typeface="Times New Roman" panose="02020603050405020304" charset="0"/>
              </a:rPr>
              <a:t>The below picture contain all the folders to run the complete project.</a:t>
            </a:r>
            <a:endParaRPr lang="en-US" sz="1800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>
              <a:buNone/>
            </a:pPr>
            <a:endParaRPr lang="en-US" sz="180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3" name="Picture 15" descr="C:\Users\DELL\OneDrive\Pictures\Screenshots\screenshots\2021-04-04 (40).png"/>
          <p:cNvPicPr>
            <a:picLocks noGrp="1" noChangeAspect="1"/>
          </p:cNvPicPr>
          <p:nvPr>
            <p:ph sz="half" idx="2"/>
          </p:nvPr>
        </p:nvPicPr>
        <p:blipFill>
          <a:blip r:embed="rId1"/>
          <a:srcRect/>
          <a:stretch>
            <a:fillRect/>
          </a:stretch>
        </p:blipFill>
        <p:spPr>
          <a:xfrm>
            <a:off x="545465" y="932180"/>
            <a:ext cx="7485380" cy="253111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0" name="Text Box 99"/>
          <p:cNvSpPr txBox="1"/>
          <p:nvPr/>
        </p:nvSpPr>
        <p:spPr>
          <a:xfrm>
            <a:off x="472440" y="3615055"/>
            <a:ext cx="7126605" cy="3683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/>
            <a:r>
              <a:rPr lang="en-US" b="0">
                <a:solidFill>
                  <a:srgbClr val="000000"/>
                </a:solidFill>
                <a:latin typeface="Times New Roman" panose="02020603050405020304" charset="0"/>
              </a:rPr>
              <a:t>The three classes in the train folder are shown in the screenshot below ,</a:t>
            </a:r>
            <a:endParaRPr lang="en-US"/>
          </a:p>
        </p:txBody>
      </p:sp>
      <p:pic>
        <p:nvPicPr>
          <p:cNvPr id="4" name="Picture 25" descr="C:\Users\DELL\OneDrive\Pictures\Screenshots\screenshots\2021-04-04 (41)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45465" y="3952240"/>
            <a:ext cx="7485380" cy="275653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474980" y="106680"/>
            <a:ext cx="8955405" cy="640080"/>
          </a:xfrm>
        </p:spPr>
        <p:txBody>
          <a:bodyPr/>
          <a:lstStyle/>
          <a:p>
            <a:pPr marL="0" indent="0">
              <a:buNone/>
            </a:pPr>
            <a:r>
              <a:rPr lang="en-US" sz="1800">
                <a:latin typeface="Times New Roman" panose="02020603050405020304" charset="0"/>
                <a:cs typeface="Times New Roman" panose="02020603050405020304" charset="0"/>
              </a:rPr>
              <a:t>Open the Anaconda Navigator with the newly created environment.</a:t>
            </a:r>
            <a:endParaRPr lang="en-US" sz="1800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>
              <a:buNone/>
            </a:pPr>
            <a:endParaRPr lang="en-US" sz="180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2" name="Picture 46" descr="C:\Users\DELL\OneDrive\Pictures\Screenshots\screenshots\2021-04-04 (19).png"/>
          <p:cNvPicPr>
            <a:picLocks noGrp="1" noChangeAspect="1"/>
          </p:cNvPicPr>
          <p:nvPr>
            <p:ph sz="half" idx="2"/>
          </p:nvPr>
        </p:nvPicPr>
        <p:blipFill>
          <a:blip r:embed="rId1"/>
          <a:srcRect/>
          <a:stretch>
            <a:fillRect/>
          </a:stretch>
        </p:blipFill>
        <p:spPr>
          <a:xfrm>
            <a:off x="474980" y="470535"/>
            <a:ext cx="7830185" cy="29146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0" name="Text Box 99"/>
          <p:cNvSpPr txBox="1"/>
          <p:nvPr/>
        </p:nvSpPr>
        <p:spPr>
          <a:xfrm>
            <a:off x="474980" y="3455670"/>
            <a:ext cx="9225915" cy="3683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/>
            <a:r>
              <a:rPr lang="en-US" b="0">
                <a:solidFill>
                  <a:srgbClr val="000000"/>
                </a:solidFill>
                <a:latin typeface="Times New Roman" panose="02020603050405020304" charset="0"/>
              </a:rPr>
              <a:t>Open the terminal with the environment where there are necessary packages installed.</a:t>
            </a:r>
            <a:endParaRPr lang="en-US"/>
          </a:p>
        </p:txBody>
      </p:sp>
      <p:pic>
        <p:nvPicPr>
          <p:cNvPr id="3" name="Picture 47" descr="C:\Users\DELL\OneDrive\Pictures\Screenshots\screenshots\2021-04-04 (20)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74980" y="3823970"/>
            <a:ext cx="7830185" cy="283337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262255" y="133350"/>
            <a:ext cx="5181600" cy="374015"/>
          </a:xfrm>
        </p:spPr>
        <p:txBody>
          <a:bodyPr/>
          <a:lstStyle/>
          <a:p>
            <a:pPr marL="0" indent="0">
              <a:buNone/>
            </a:pPr>
            <a:r>
              <a:rPr lang="en-US" sz="1800">
                <a:latin typeface="Times New Roman" panose="02020603050405020304" charset="0"/>
                <a:cs typeface="Times New Roman" panose="02020603050405020304" charset="0"/>
              </a:rPr>
              <a:t>Move to the respective drive and run the code.</a:t>
            </a:r>
            <a:endParaRPr lang="en-US" sz="1800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>
              <a:buNone/>
            </a:pPr>
            <a:endParaRPr lang="en-US" sz="180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2" name="Picture 48" descr="C:\Users\DELL\OneDrive\Pictures\Screenshots\screenshots\2021-04-04 (21).png"/>
          <p:cNvPicPr>
            <a:picLocks noGrp="1" noChangeAspect="1"/>
          </p:cNvPicPr>
          <p:nvPr>
            <p:ph sz="half" idx="2"/>
          </p:nvPr>
        </p:nvPicPr>
        <p:blipFill>
          <a:blip r:embed="rId1"/>
          <a:srcRect/>
          <a:stretch>
            <a:fillRect/>
          </a:stretch>
        </p:blipFill>
        <p:spPr>
          <a:xfrm>
            <a:off x="466090" y="507365"/>
            <a:ext cx="7713980" cy="29146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0" name="Text Box 99"/>
          <p:cNvSpPr txBox="1"/>
          <p:nvPr/>
        </p:nvSpPr>
        <p:spPr>
          <a:xfrm>
            <a:off x="466090" y="3446780"/>
            <a:ext cx="7241540" cy="3683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/>
            <a:r>
              <a:rPr lang="en-US" b="0">
                <a:solidFill>
                  <a:srgbClr val="000000"/>
                </a:solidFill>
                <a:latin typeface="Times New Roman" panose="02020603050405020304" charset="0"/>
              </a:rPr>
              <a:t>There appears the confusion matrix and accuracy on the validation set.</a:t>
            </a:r>
            <a:endParaRPr lang="en-US"/>
          </a:p>
        </p:txBody>
      </p:sp>
      <p:pic>
        <p:nvPicPr>
          <p:cNvPr id="3" name="Picture 50" descr="C:\Users\DELL\OneDrive\Pictures\Screenshots\screenshots\2021-04-04 (22)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66090" y="3815080"/>
            <a:ext cx="7713345" cy="292290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395605" y="62230"/>
            <a:ext cx="11303635" cy="6045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>
                <a:latin typeface="Times New Roman" panose="02020603050405020304" charset="0"/>
                <a:cs typeface="Times New Roman" panose="02020603050405020304" charset="0"/>
              </a:rPr>
              <a:t>On closing the pictorial view of confusion matrix, there appears a gui where the x-ray images can be uploaded.</a:t>
            </a:r>
            <a:endParaRPr lang="en-US" sz="180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2" name="Picture 51" descr="C:\Users\DELL\OneDrive\Pictures\Screenshots\screenshots\2021-04-04 (23).png"/>
          <p:cNvPicPr>
            <a:picLocks noGrp="1" noChangeAspect="1"/>
          </p:cNvPicPr>
          <p:nvPr>
            <p:ph sz="half" idx="2"/>
          </p:nvPr>
        </p:nvPicPr>
        <p:blipFill>
          <a:blip r:embed="rId1"/>
          <a:srcRect/>
          <a:stretch>
            <a:fillRect/>
          </a:stretch>
        </p:blipFill>
        <p:spPr>
          <a:xfrm>
            <a:off x="537210" y="461645"/>
            <a:ext cx="7868285" cy="29146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0" name="Text Box 99"/>
          <p:cNvSpPr txBox="1"/>
          <p:nvPr/>
        </p:nvSpPr>
        <p:spPr>
          <a:xfrm>
            <a:off x="537210" y="3464243"/>
            <a:ext cx="5080000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indent="0"/>
            <a:r>
              <a:rPr lang="en-US" b="0">
                <a:solidFill>
                  <a:srgbClr val="000000"/>
                </a:solidFill>
                <a:latin typeface="Times New Roman" panose="02020603050405020304" charset="0"/>
              </a:rPr>
              <a:t>Initially upload the normal x-ray image,</a:t>
            </a:r>
            <a:endParaRPr lang="en-US"/>
          </a:p>
        </p:txBody>
      </p:sp>
      <p:pic>
        <p:nvPicPr>
          <p:cNvPr id="3" name="Picture 52" descr="C:\Users\DELL\OneDrive\Pictures\Screenshots\screenshots\2021-04-04 (24)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37210" y="3832860"/>
            <a:ext cx="7868285" cy="279019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262255" y="53340"/>
            <a:ext cx="5181600" cy="391160"/>
          </a:xfrm>
        </p:spPr>
        <p:txBody>
          <a:bodyPr/>
          <a:lstStyle/>
          <a:p>
            <a:pPr marL="0" indent="0">
              <a:buNone/>
            </a:pPr>
            <a:r>
              <a:rPr lang="en-US" sz="1800">
                <a:latin typeface="Times New Roman" panose="02020603050405020304" charset="0"/>
                <a:cs typeface="Times New Roman" panose="02020603050405020304" charset="0"/>
              </a:rPr>
              <a:t>The selected image appears on the gui,</a:t>
            </a:r>
            <a:endParaRPr lang="en-US" sz="180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2" name="Picture 53" descr="C:\Users\DELL\OneDrive\Pictures\Screenshots\screenshots\2021-04-04 (25).png"/>
          <p:cNvPicPr>
            <a:picLocks noGrp="1" noChangeAspect="1"/>
          </p:cNvPicPr>
          <p:nvPr>
            <p:ph sz="half" idx="2"/>
          </p:nvPr>
        </p:nvPicPr>
        <p:blipFill>
          <a:blip r:embed="rId1"/>
          <a:srcRect/>
          <a:stretch>
            <a:fillRect/>
          </a:stretch>
        </p:blipFill>
        <p:spPr>
          <a:xfrm>
            <a:off x="368935" y="363855"/>
            <a:ext cx="7856220" cy="291592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0" name="Text Box 99"/>
          <p:cNvSpPr txBox="1"/>
          <p:nvPr/>
        </p:nvSpPr>
        <p:spPr>
          <a:xfrm>
            <a:off x="261620" y="3279775"/>
            <a:ext cx="9293225" cy="3683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/>
            <a:r>
              <a:rPr lang="en-US" b="0">
                <a:solidFill>
                  <a:srgbClr val="000000"/>
                </a:solidFill>
                <a:latin typeface="Times New Roman" panose="02020603050405020304" charset="0"/>
              </a:rPr>
              <a:t>On clicking classify x-ray image, the frame with the input image and its segmentation opens up. </a:t>
            </a:r>
            <a:endParaRPr lang="en-US"/>
          </a:p>
        </p:txBody>
      </p:sp>
      <p:pic>
        <p:nvPicPr>
          <p:cNvPr id="7" name="Picture 6"/>
          <p:cNvPicPr/>
          <p:nvPr/>
        </p:nvPicPr>
        <p:blipFill>
          <a:blip r:embed="rId2"/>
          <a:stretch>
            <a:fillRect/>
          </a:stretch>
        </p:blipFill>
        <p:spPr>
          <a:xfrm>
            <a:off x="368935" y="3648075"/>
            <a:ext cx="7856855" cy="278320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182880" y="44450"/>
            <a:ext cx="5181600" cy="717550"/>
          </a:xfrm>
        </p:spPr>
        <p:txBody>
          <a:bodyPr/>
          <a:lstStyle/>
          <a:p>
            <a:pPr marL="0" indent="0">
              <a:buNone/>
            </a:pPr>
            <a:r>
              <a:rPr lang="en-US" sz="1800">
                <a:latin typeface="Times New Roman" panose="02020603050405020304" charset="0"/>
                <a:cs typeface="Times New Roman" panose="02020603050405020304" charset="0"/>
              </a:rPr>
              <a:t>Further,the image gets classified to be NORMAL.</a:t>
            </a:r>
            <a:endParaRPr lang="en-US" sz="1800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>
              <a:buNone/>
            </a:pPr>
            <a:endParaRPr lang="en-US" sz="180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2" name="Picture 55" descr="C:\Users\DELL\OneDrive\Pictures\Screenshots\screenshots\2021-04-04 (28).png"/>
          <p:cNvPicPr>
            <a:picLocks noGrp="1" noChangeAspect="1"/>
          </p:cNvPicPr>
          <p:nvPr>
            <p:ph sz="half" idx="2"/>
          </p:nvPr>
        </p:nvPicPr>
        <p:blipFill>
          <a:blip r:embed="rId1"/>
          <a:srcRect/>
          <a:stretch>
            <a:fillRect/>
          </a:stretch>
        </p:blipFill>
        <p:spPr>
          <a:xfrm>
            <a:off x="278130" y="407035"/>
            <a:ext cx="8059420" cy="291592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1" name="Text Box 100"/>
          <p:cNvSpPr txBox="1"/>
          <p:nvPr/>
        </p:nvSpPr>
        <p:spPr>
          <a:xfrm>
            <a:off x="284480" y="3322955"/>
            <a:ext cx="8046085" cy="33718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/>
            <a:r>
              <a:rPr lang="en-US" sz="1600" b="0">
                <a:solidFill>
                  <a:srgbClr val="000000"/>
                </a:solidFill>
                <a:latin typeface="Times New Roman" panose="02020603050405020304" charset="0"/>
              </a:rPr>
              <a:t>Similarly, pneumonia and COVID affected x-ray image are uploaded and classified correctly.</a:t>
            </a:r>
            <a:endParaRPr lang="en-US"/>
          </a:p>
        </p:txBody>
      </p:sp>
      <p:pic>
        <p:nvPicPr>
          <p:cNvPr id="3" name="Picture 59" descr="C:\Users\DELL\OneDrive\Pictures\Screenshots\screenshots\2021-04-04 (38)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71145" y="3597910"/>
            <a:ext cx="6067425" cy="31623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" name="Picture 63" descr="C:\Users\DELL\OneDrive\Pictures\Screenshots\screenshots\2021-04-04 (33)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6447790" y="3597275"/>
            <a:ext cx="5675630" cy="316293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/>
          </p:nvPr>
        </p:nvSpPr>
        <p:spPr>
          <a:xfrm>
            <a:off x="609600" y="222250"/>
            <a:ext cx="10972800" cy="6105525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200000"/>
              </a:lnSpc>
              <a:buNone/>
            </a:pPr>
            <a:r>
              <a:rPr lang="en-US" sz="2000" b="1">
                <a:latin typeface="Times New Roman" panose="02020603050405020304" charset="0"/>
                <a:cs typeface="Times New Roman" panose="02020603050405020304" charset="0"/>
              </a:rPr>
              <a:t>CONCLUSION</a:t>
            </a:r>
            <a:endParaRPr lang="en-US" sz="2000" b="1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 algn="just">
              <a:lnSpc>
                <a:spcPct val="200000"/>
              </a:lnSpc>
              <a:buFont typeface="Wingdings" panose="05000000000000000000" charset="0"/>
              <a:buChar char="ü"/>
            </a:pPr>
            <a:r>
              <a:rPr lang="en-US" sz="2000">
                <a:latin typeface="Times New Roman" panose="02020603050405020304" charset="0"/>
                <a:cs typeface="Times New Roman" panose="02020603050405020304" charset="0"/>
              </a:rPr>
              <a:t>The risk of pneumonia and it’s severity in the form of COVID-19 are immense for many, especially in developing nations. </a:t>
            </a:r>
            <a:endParaRPr lang="en-US" sz="2000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 algn="just">
              <a:lnSpc>
                <a:spcPct val="200000"/>
              </a:lnSpc>
              <a:buFont typeface="Wingdings" panose="05000000000000000000" charset="0"/>
              <a:buChar char="ü"/>
            </a:pPr>
            <a:r>
              <a:rPr lang="en-US" sz="2000">
                <a:latin typeface="Times New Roman" panose="02020603050405020304" charset="0"/>
                <a:cs typeface="Times New Roman" panose="02020603050405020304" charset="0"/>
              </a:rPr>
              <a:t>The study employs a flexible and efficient approach of deep learning by applying the model of CNN .</a:t>
            </a:r>
            <a:endParaRPr lang="en-US" sz="2000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 algn="just">
              <a:lnSpc>
                <a:spcPct val="200000"/>
              </a:lnSpc>
              <a:buFont typeface="Wingdings" panose="05000000000000000000" charset="0"/>
              <a:buChar char="ü"/>
            </a:pPr>
            <a:r>
              <a:rPr lang="en-US" sz="2000">
                <a:latin typeface="Times New Roman" panose="02020603050405020304" charset="0"/>
                <a:cs typeface="Times New Roman" panose="02020603050405020304" charset="0"/>
              </a:rPr>
              <a:t> The models presented  could achieve 90% accuracy  and 100% of validation accuracy.</a:t>
            </a:r>
            <a:endParaRPr lang="en-US" sz="2000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 algn="just">
              <a:lnSpc>
                <a:spcPct val="200000"/>
              </a:lnSpc>
              <a:buFont typeface="Wingdings" panose="05000000000000000000" charset="0"/>
              <a:buChar char="ü"/>
            </a:pPr>
            <a:r>
              <a:rPr lang="en-US" sz="2000">
                <a:latin typeface="Times New Roman" panose="02020603050405020304" charset="0"/>
                <a:cs typeface="Times New Roman" panose="02020603050405020304" charset="0"/>
              </a:rPr>
              <a:t> High validation accuracy will ensure that the number of false-negative instances is lower.</a:t>
            </a:r>
            <a:endParaRPr lang="en-US" sz="2000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 algn="just">
              <a:lnSpc>
                <a:spcPct val="200000"/>
              </a:lnSpc>
              <a:buFont typeface="Wingdings" panose="05000000000000000000" charset="0"/>
              <a:buChar char="ü"/>
            </a:pPr>
            <a:r>
              <a:rPr lang="en-US" sz="2000">
                <a:latin typeface="Times New Roman" panose="02020603050405020304" charset="0"/>
                <a:cs typeface="Times New Roman" panose="02020603050405020304" charset="0"/>
              </a:rPr>
              <a:t>Thus, it is concluded that CNN classiﬁer therefore, be effective. </a:t>
            </a:r>
            <a:endParaRPr lang="en-US" sz="2000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 algn="just">
              <a:lnSpc>
                <a:spcPct val="200000"/>
              </a:lnSpc>
              <a:buFont typeface="Wingdings" panose="05000000000000000000" charset="0"/>
              <a:buChar char="ü"/>
            </a:pPr>
            <a:r>
              <a:rPr lang="en-US" sz="2000">
                <a:latin typeface="Times New Roman" panose="02020603050405020304" charset="0"/>
                <a:cs typeface="Times New Roman" panose="02020603050405020304" charset="0"/>
              </a:rPr>
              <a:t>A large number of X-ray images can be processed very quickly to provide highly precise diagnostic results.</a:t>
            </a:r>
            <a:endParaRPr lang="en-US" sz="200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245745" y="196850"/>
            <a:ext cx="11855450" cy="6620510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35000"/>
              </a:lnSpc>
              <a:spcBef>
                <a:spcPts val="20"/>
              </a:spcBef>
              <a:spcAft>
                <a:spcPts val="0"/>
              </a:spcAft>
              <a:buNone/>
            </a:pPr>
            <a:r>
              <a:rPr lang="en-US" sz="1800" b="1">
                <a:latin typeface="Times New Roman" panose="02020603050405020304" charset="0"/>
                <a:cs typeface="Times New Roman" panose="02020603050405020304" charset="0"/>
              </a:rPr>
              <a:t>REFERENCE</a:t>
            </a:r>
            <a:endParaRPr lang="en-US" sz="1800" b="1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 algn="just">
              <a:lnSpc>
                <a:spcPct val="135000"/>
              </a:lnSpc>
              <a:spcBef>
                <a:spcPts val="20"/>
              </a:spcBef>
              <a:spcAft>
                <a:spcPts val="0"/>
              </a:spcAft>
              <a:buNone/>
            </a:pPr>
            <a:r>
              <a:rPr lang="en-US" sz="1700">
                <a:latin typeface="Times New Roman" panose="02020603050405020304" charset="0"/>
                <a:cs typeface="Times New Roman" panose="02020603050405020304" charset="0"/>
              </a:rPr>
              <a:t>1. Tatiana Gabruseva, Dmytro Poplavskiy,Alexandr A. Kalinin, “Deep Learning for Automatic Pneumonia Detection” in 2020.</a:t>
            </a:r>
            <a:endParaRPr lang="en-US" sz="1700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 algn="just">
              <a:lnSpc>
                <a:spcPct val="135000"/>
              </a:lnSpc>
              <a:spcBef>
                <a:spcPts val="20"/>
              </a:spcBef>
              <a:spcAft>
                <a:spcPts val="0"/>
              </a:spcAft>
              <a:buNone/>
            </a:pPr>
            <a:r>
              <a:rPr lang="en-US" sz="1700">
                <a:latin typeface="Times New Roman" panose="02020603050405020304" charset="0"/>
                <a:cs typeface="Times New Roman" panose="02020603050405020304" charset="0"/>
              </a:rPr>
              <a:t>2. Pranav Rajpurkar, Jeremy Irvin, Kaylie Zhu,     Brandon Yang, Hershel Mehta ,Tony Duan, Daisy Ding, Aarti Bagul, Robyn L. Ball Curtis, Langlotz Katie Shpanskaya, “Radiologist-Level Pneumonia Detection on Chest X-Rays with Deep Learning” in 2017.</a:t>
            </a:r>
            <a:endParaRPr lang="en-US" sz="1700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 algn="just">
              <a:lnSpc>
                <a:spcPct val="135000"/>
              </a:lnSpc>
              <a:spcBef>
                <a:spcPts val="20"/>
              </a:spcBef>
              <a:spcAft>
                <a:spcPts val="0"/>
              </a:spcAft>
              <a:buNone/>
            </a:pPr>
            <a:r>
              <a:rPr lang="en-US" sz="1700">
                <a:latin typeface="Times New Roman" panose="02020603050405020304" charset="0"/>
                <a:cs typeface="Times New Roman" panose="02020603050405020304" charset="0"/>
              </a:rPr>
              <a:t>3. Vikash Chouhan , Sanjay Kumar Singh, Aditya Khamparia  ,  Deepak Gupta , Prayag Tiwari , Carina Moreira , Robertas Damasevicius , and Victor Hugo C. de Albuquerque, ”A Novel Transfer Learning Based Approach for Pneumonia Detection in Chest X-ray Images” in 2020.</a:t>
            </a:r>
            <a:endParaRPr lang="en-US" sz="1700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 algn="just">
              <a:lnSpc>
                <a:spcPct val="135000"/>
              </a:lnSpc>
              <a:spcBef>
                <a:spcPts val="20"/>
              </a:spcBef>
              <a:spcAft>
                <a:spcPts val="0"/>
              </a:spcAft>
              <a:buNone/>
            </a:pPr>
            <a:r>
              <a:rPr lang="en-US" sz="1700">
                <a:latin typeface="Times New Roman" panose="02020603050405020304" charset="0"/>
                <a:cs typeface="Times New Roman" panose="02020603050405020304" charset="0"/>
              </a:rPr>
              <a:t>4. Manuel Vázquez Enríquez, Juan Carlos Burguillo Rial,”A Deep Learning approach for pneumonia detection on chest X-Ray”, in 2019.</a:t>
            </a:r>
            <a:endParaRPr lang="en-US" sz="1700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 algn="just">
              <a:lnSpc>
                <a:spcPct val="135000"/>
              </a:lnSpc>
              <a:spcBef>
                <a:spcPts val="20"/>
              </a:spcBef>
              <a:spcAft>
                <a:spcPts val="0"/>
              </a:spcAft>
              <a:buNone/>
            </a:pPr>
            <a:r>
              <a:rPr lang="en-US" sz="1700">
                <a:latin typeface="Times New Roman" panose="02020603050405020304" charset="0"/>
                <a:cs typeface="Times New Roman" panose="02020603050405020304" charset="0"/>
              </a:rPr>
              <a:t>5. Deniz Yagmur Urey, Can Jozef Saul, Doruk Taktakoglu”, Early Diagnosis of Pneumonia with Deep Learning” in 2019.</a:t>
            </a:r>
            <a:endParaRPr lang="en-US" sz="1700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 algn="just">
              <a:lnSpc>
                <a:spcPct val="135000"/>
              </a:lnSpc>
              <a:spcBef>
                <a:spcPts val="20"/>
              </a:spcBef>
              <a:spcAft>
                <a:spcPts val="0"/>
              </a:spcAft>
              <a:buNone/>
            </a:pPr>
            <a:r>
              <a:rPr lang="en-US" sz="1700">
                <a:latin typeface="Times New Roman" panose="02020603050405020304" charset="0"/>
                <a:cs typeface="Times New Roman" panose="02020603050405020304" charset="0"/>
              </a:rPr>
              <a:t>6. Mohammad Rahimzadeh, Abolfazl Attar,”A Modified deep convolutional neural network for detecting COVID-19 and pneumonia from chest X-ray images based on the concatenation and ResNet50V2” in 2020.</a:t>
            </a:r>
            <a:endParaRPr lang="en-US" sz="1700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 algn="just">
              <a:lnSpc>
                <a:spcPct val="135000"/>
              </a:lnSpc>
              <a:spcBef>
                <a:spcPts val="20"/>
              </a:spcBef>
              <a:spcAft>
                <a:spcPts val="0"/>
              </a:spcAft>
              <a:buNone/>
            </a:pPr>
            <a:r>
              <a:rPr lang="en-US" sz="1700">
                <a:latin typeface="Times New Roman" panose="02020603050405020304" charset="0"/>
                <a:cs typeface="Times New Roman" panose="02020603050405020304" charset="0"/>
              </a:rPr>
              <a:t>7. Okeke Stephen, Mangal Sain, Uchenna Joseph   Maduh and Do-Un Jeong,” An Efficient Deep Learning Approach to Pneumonia Classification in Healthcare” in 2019.</a:t>
            </a:r>
            <a:endParaRPr lang="en-US" sz="1700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 algn="just">
              <a:lnSpc>
                <a:spcPct val="135000"/>
              </a:lnSpc>
              <a:spcBef>
                <a:spcPts val="20"/>
              </a:spcBef>
              <a:spcAft>
                <a:spcPts val="0"/>
              </a:spcAft>
              <a:buNone/>
            </a:pPr>
            <a:r>
              <a:rPr lang="en-US" sz="1700">
                <a:latin typeface="Times New Roman" panose="02020603050405020304" charset="0"/>
                <a:cs typeface="Times New Roman" panose="02020603050405020304" charset="0"/>
              </a:rPr>
              <a:t>8. V. Sirish Kaushik, Anand Nayyar, Gaurav Kataria ,Rachna Jain, “Pneumonia Detection Using Convolutional Neural Networks  ” in 2020.</a:t>
            </a:r>
            <a:endParaRPr lang="en-US" sz="1700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 algn="just">
              <a:lnSpc>
                <a:spcPct val="135000"/>
              </a:lnSpc>
              <a:spcBef>
                <a:spcPts val="20"/>
              </a:spcBef>
              <a:spcAft>
                <a:spcPts val="0"/>
              </a:spcAft>
              <a:buNone/>
            </a:pPr>
            <a:r>
              <a:rPr lang="en-US" sz="1700">
                <a:latin typeface="Times New Roman" panose="02020603050405020304" charset="0"/>
                <a:cs typeface="Times New Roman" panose="02020603050405020304" charset="0"/>
              </a:rPr>
              <a:t>9. Jaiswal, A.K., Tiwari, P., Kumar, S., Gupta, D., Khanna, A., Rodrigues, J.J.: Identifyingpneumonia in chest x-rays: a deep learning approach.</a:t>
            </a:r>
            <a:endParaRPr lang="en-US" sz="170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timgsa.baidu.com/timg?image&amp;quality=80&amp;size=b9999_10000&amp;sec=1579887178770&amp;di=4568e8e83a7e6e2aafaca4c9ae828520&amp;imgtype=0&amp;src=http%3A%2F%2F5b0988e595225.cdn.sohucs.com%2Fq_70%2Cc_zoom%2Cw_640%2Fimages%2F20190107%2F44ff42b84e194dcdb2cd3e3103d113d8.jpe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9280" y="1186815"/>
            <a:ext cx="2267585" cy="3116580"/>
          </a:xfrm>
          <a:prstGeom prst="ellipse">
            <a:avLst/>
          </a:prstGeom>
          <a:noFill/>
          <a:ln w="63500" cap="rnd">
            <a:solidFill>
              <a:schemeClr val="bg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 Box 3"/>
          <p:cNvSpPr txBox="1"/>
          <p:nvPr/>
        </p:nvSpPr>
        <p:spPr>
          <a:xfrm>
            <a:off x="3519170" y="2381250"/>
            <a:ext cx="306832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>
                <a:latin typeface="Times New Roman" panose="02020603050405020304" charset="0"/>
                <a:cs typeface="Times New Roman" panose="02020603050405020304" charset="0"/>
              </a:rPr>
              <a:t>THANK YOU!!!</a:t>
            </a:r>
            <a:endParaRPr lang="en-US" sz="3200" b="1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199" y="2525"/>
            <a:ext cx="3351530" cy="381000"/>
          </a:xfrm>
        </p:spPr>
        <p:txBody>
          <a:bodyPr>
            <a:normAutofit fontScale="90000"/>
          </a:bodyPr>
          <a:lstStyle/>
          <a:p>
            <a:r>
              <a:rPr lang="en-US" sz="2000" b="1">
                <a:latin typeface="Times New Roman" panose="02020603050405020304" charset="0"/>
                <a:cs typeface="Times New Roman" panose="02020603050405020304" charset="0"/>
              </a:rPr>
              <a:t>LITERATURE SURVEY</a:t>
            </a:r>
            <a:endParaRPr lang="en-US" sz="2000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idx="1"/>
          </p:nvPr>
        </p:nvGraphicFramePr>
        <p:xfrm>
          <a:off x="592455" y="375876"/>
          <a:ext cx="11215370" cy="305274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83335"/>
                <a:gridCol w="3394710"/>
                <a:gridCol w="2132330"/>
                <a:gridCol w="2049780"/>
                <a:gridCol w="2355215"/>
              </a:tblGrid>
              <a:tr h="427511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Year of Publishing</a:t>
                      </a:r>
                      <a:endParaRPr lang="en-US" sz="1600" b="0">
                        <a:latin typeface="Times New Roman" panose="02020603050405020304" charset="0"/>
                        <a:ea typeface="Calibri" panose="020F05020202040302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 dirty="0">
                          <a:latin typeface="Times New Roman" panose="02020603050405020304" charset="0"/>
                          <a:cs typeface="Times New Roman" panose="02020603050405020304" charset="0"/>
                        </a:rPr>
                        <a:t>     Author</a:t>
                      </a:r>
                      <a:endParaRPr lang="en-US" sz="1600" b="0" dirty="0">
                        <a:latin typeface="Times New Roman" panose="02020603050405020304" charset="0"/>
                        <a:ea typeface="Calibri" panose="020F05020202040302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 dirty="0">
                          <a:latin typeface="Times New Roman" panose="02020603050405020304" charset="0"/>
                          <a:cs typeface="Times New Roman" panose="02020603050405020304" charset="0"/>
                        </a:rPr>
                        <a:t>          Title</a:t>
                      </a:r>
                      <a:endParaRPr lang="en-US" sz="1600" b="0" dirty="0">
                        <a:latin typeface="Times New Roman" panose="02020603050405020304" charset="0"/>
                        <a:ea typeface="Calibri" panose="020F05020202040302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         Merits</a:t>
                      </a:r>
                      <a:endParaRPr lang="en-US" sz="1600" b="0">
                        <a:latin typeface="Times New Roman" panose="02020603050405020304" charset="0"/>
                        <a:ea typeface="Calibri" panose="020F05020202040302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     Demerits</a:t>
                      </a:r>
                      <a:endParaRPr lang="en-US" sz="1600" b="0">
                        <a:latin typeface="Times New Roman" panose="02020603050405020304" charset="0"/>
                        <a:ea typeface="Calibri" panose="020F05020202040302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65069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    </a:t>
                      </a:r>
                      <a:endParaRPr lang="en-US" sz="1600" b="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  <a:p>
                      <a:pPr indent="0">
                        <a:buNone/>
                      </a:pPr>
                      <a:endParaRPr lang="en-US" sz="1600" b="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  <a:p>
                      <a:pPr indent="0">
                        <a:buNone/>
                      </a:pPr>
                      <a:r>
                        <a:rPr lang="en-US" sz="16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     2017</a:t>
                      </a:r>
                      <a:endParaRPr lang="en-US" sz="1600" b="0">
                        <a:latin typeface="Times New Roman" panose="02020603050405020304" charset="0"/>
                        <a:ea typeface="Calibri" panose="020F05020202040302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just">
                        <a:buNone/>
                      </a:pPr>
                      <a:r>
                        <a:rPr lang="en-US" sz="1600" b="0" dirty="0">
                          <a:latin typeface="Times New Roman" panose="02020603050405020304" charset="0"/>
                          <a:cs typeface="Times New Roman" panose="02020603050405020304" charset="0"/>
                        </a:rPr>
                        <a:t>Pranav </a:t>
                      </a:r>
                      <a:r>
                        <a:rPr lang="en-US" sz="1600" b="0" dirty="0" err="1">
                          <a:latin typeface="Times New Roman" panose="02020603050405020304" charset="0"/>
                          <a:cs typeface="Times New Roman" panose="02020603050405020304" charset="0"/>
                        </a:rPr>
                        <a:t>Rajpurkar</a:t>
                      </a:r>
                      <a:r>
                        <a:rPr lang="en-US" sz="1600" b="0" dirty="0">
                          <a:latin typeface="Times New Roman" panose="02020603050405020304" charset="0"/>
                          <a:cs typeface="Times New Roman" panose="02020603050405020304" charset="0"/>
                        </a:rPr>
                        <a:t>, Jeremy  Irvin , Kaylie Zhu, Brandon Yang , Hershel Mehta ,Tony </a:t>
                      </a:r>
                      <a:r>
                        <a:rPr lang="en-US" sz="1600" b="0" dirty="0" err="1">
                          <a:latin typeface="Times New Roman" panose="02020603050405020304" charset="0"/>
                          <a:cs typeface="Times New Roman" panose="02020603050405020304" charset="0"/>
                        </a:rPr>
                        <a:t>Duan</a:t>
                      </a:r>
                      <a:r>
                        <a:rPr lang="en-US" sz="1600" b="0" dirty="0">
                          <a:latin typeface="Times New Roman" panose="02020603050405020304" charset="0"/>
                          <a:cs typeface="Times New Roman" panose="02020603050405020304" charset="0"/>
                        </a:rPr>
                        <a:t>, Daisy Ding, </a:t>
                      </a:r>
                      <a:r>
                        <a:rPr lang="en-US" sz="1600" b="0" dirty="0" err="1">
                          <a:latin typeface="Times New Roman" panose="02020603050405020304" charset="0"/>
                          <a:cs typeface="Times New Roman" panose="02020603050405020304" charset="0"/>
                        </a:rPr>
                        <a:t>Aarti</a:t>
                      </a:r>
                      <a:r>
                        <a:rPr lang="en-US" sz="1600" b="0" dirty="0">
                          <a:latin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r>
                        <a:rPr lang="en-US" sz="1600" b="0" dirty="0" err="1">
                          <a:latin typeface="Times New Roman" panose="02020603050405020304" charset="0"/>
                          <a:cs typeface="Times New Roman" panose="02020603050405020304" charset="0"/>
                        </a:rPr>
                        <a:t>Bagul</a:t>
                      </a:r>
                      <a:r>
                        <a:rPr lang="en-US" sz="1600" b="0" dirty="0">
                          <a:latin typeface="Times New Roman" panose="02020603050405020304" charset="0"/>
                          <a:cs typeface="Times New Roman" panose="02020603050405020304" charset="0"/>
                        </a:rPr>
                        <a:t>, Robyn L. Ball Curtis, </a:t>
                      </a:r>
                      <a:r>
                        <a:rPr lang="en-US" sz="1600" b="0" dirty="0" err="1">
                          <a:latin typeface="Times New Roman" panose="02020603050405020304" charset="0"/>
                          <a:cs typeface="Times New Roman" panose="02020603050405020304" charset="0"/>
                        </a:rPr>
                        <a:t>Langlotz</a:t>
                      </a:r>
                      <a:r>
                        <a:rPr lang="en-US" sz="1600" b="0" dirty="0">
                          <a:latin typeface="Times New Roman" panose="02020603050405020304" charset="0"/>
                          <a:cs typeface="Times New Roman" panose="02020603050405020304" charset="0"/>
                        </a:rPr>
                        <a:t> Katie </a:t>
                      </a:r>
                      <a:r>
                        <a:rPr lang="en-US" sz="1600" b="0" dirty="0" err="1">
                          <a:latin typeface="Times New Roman" panose="02020603050405020304" charset="0"/>
                          <a:cs typeface="Times New Roman" panose="02020603050405020304" charset="0"/>
                        </a:rPr>
                        <a:t>Shpanskaya</a:t>
                      </a:r>
                      <a:r>
                        <a:rPr lang="en-US" sz="1600" b="0" dirty="0">
                          <a:latin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endParaRPr lang="en-US" sz="1600" b="0" dirty="0" smtClean="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  <a:p>
                      <a:pPr indent="0" algn="just">
                        <a:buNone/>
                      </a:pPr>
                      <a:r>
                        <a:rPr lang="en-US" sz="1600" b="0" dirty="0" smtClean="0"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  <a:hlinkClick r:id="rId1"/>
                        </a:rPr>
                        <a:t>https://www.researchgate.net/publication/321095969_CheXNet_Radiologist-Level_Pneumonia_Detection_on_Chest_X-Rays_with_Deep_Learning</a:t>
                      </a:r>
                      <a:endParaRPr lang="en-US" sz="1600" b="0" dirty="0" smtClean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 dirty="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a:t>Radiologist-Level </a:t>
                      </a:r>
                      <a:r>
                        <a:rPr lang="en-US" sz="1600" b="0" dirty="0">
                          <a:latin typeface="Times New Roman" panose="02020603050405020304" charset="0"/>
                          <a:cs typeface="Times New Roman" panose="02020603050405020304" charset="0"/>
                        </a:rPr>
                        <a:t>Pneumonia Detection on Chest X-</a:t>
                      </a:r>
                      <a:r>
                        <a:rPr lang="en-US" sz="1600" b="0" dirty="0" err="1">
                          <a:latin typeface="Times New Roman" panose="02020603050405020304" charset="0"/>
                          <a:cs typeface="Times New Roman" panose="02020603050405020304" charset="0"/>
                        </a:rPr>
                        <a:t>Rayswith</a:t>
                      </a:r>
                      <a:r>
                        <a:rPr lang="en-US" sz="1600" b="0" dirty="0">
                          <a:latin typeface="Times New Roman" panose="02020603050405020304" charset="0"/>
                          <a:cs typeface="Times New Roman" panose="02020603050405020304" charset="0"/>
                        </a:rPr>
                        <a:t> Deep Learning </a:t>
                      </a:r>
                      <a:endParaRPr lang="en-US" sz="1600" b="0" dirty="0">
                        <a:latin typeface="Times New Roman" panose="02020603050405020304" charset="0"/>
                        <a:ea typeface="Calibri" panose="020F05020202040302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 dirty="0">
                          <a:latin typeface="Times New Roman" panose="02020603050405020304" charset="0"/>
                          <a:cs typeface="Times New Roman" panose="02020603050405020304" charset="0"/>
                        </a:rPr>
                        <a:t> Higher threshold.</a:t>
                      </a:r>
                      <a:endParaRPr lang="en-US" sz="1600" b="0" dirty="0">
                        <a:latin typeface="Times New Roman" panose="02020603050405020304" charset="0"/>
                        <a:ea typeface="Calibri" panose="020F05020202040302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 dirty="0">
                          <a:latin typeface="Times New Roman" panose="02020603050405020304" charset="0"/>
                          <a:cs typeface="Times New Roman" panose="02020603050405020304" charset="0"/>
                        </a:rPr>
                        <a:t>Variation of accuracy level</a:t>
                      </a:r>
                      <a:endParaRPr lang="en-US" sz="1600" b="0" dirty="0">
                        <a:latin typeface="Times New Roman" panose="02020603050405020304" charset="0"/>
                        <a:ea typeface="Calibri" panose="020F05020202040302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4" name="Content Placeholder 3"/>
          <p:cNvGraphicFramePr>
            <a:graphicFrameLocks noGrp="1"/>
          </p:cNvGraphicFramePr>
          <p:nvPr>
            <p:ph sz="half" idx="4294967295"/>
          </p:nvPr>
        </p:nvGraphicFramePr>
        <p:xfrm>
          <a:off x="593090" y="3435985"/>
          <a:ext cx="11214735" cy="1463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89050"/>
                <a:gridCol w="3388360"/>
                <a:gridCol w="2127827"/>
                <a:gridCol w="2056823"/>
                <a:gridCol w="2352675"/>
              </a:tblGrid>
              <a:tr h="1263534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 dirty="0">
                          <a:latin typeface="Times New Roman" panose="02020603050405020304" charset="0"/>
                          <a:cs typeface="Times New Roman" panose="02020603050405020304" charset="0"/>
                        </a:rPr>
                        <a:t>    </a:t>
                      </a:r>
                      <a:endParaRPr lang="en-US" sz="1600" b="0" dirty="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  <a:p>
                      <a:pPr indent="0">
                        <a:buNone/>
                      </a:pPr>
                      <a:r>
                        <a:rPr lang="en-US" sz="1600" b="0" dirty="0">
                          <a:latin typeface="Times New Roman" panose="02020603050405020304" charset="0"/>
                          <a:cs typeface="Times New Roman" panose="02020603050405020304" charset="0"/>
                        </a:rPr>
                        <a:t>    2019</a:t>
                      </a:r>
                      <a:endParaRPr lang="en-US" sz="1600" b="0" dirty="0">
                        <a:latin typeface="Times New Roman" panose="02020603050405020304" charset="0"/>
                        <a:ea typeface="Calibri" panose="020F05020202040302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 dirty="0" err="1">
                          <a:latin typeface="Times New Roman" panose="02020603050405020304" charset="0"/>
                          <a:cs typeface="Times New Roman" panose="02020603050405020304" charset="0"/>
                        </a:rPr>
                        <a:t>Deniz</a:t>
                      </a:r>
                      <a:r>
                        <a:rPr lang="en-US" sz="1600" b="0" dirty="0">
                          <a:latin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r>
                        <a:rPr lang="en-US" sz="1600" b="0" dirty="0" err="1">
                          <a:latin typeface="Times New Roman" panose="02020603050405020304" charset="0"/>
                          <a:cs typeface="Times New Roman" panose="02020603050405020304" charset="0"/>
                        </a:rPr>
                        <a:t>Yagmur</a:t>
                      </a:r>
                      <a:r>
                        <a:rPr lang="en-US" sz="1600" b="0" dirty="0">
                          <a:latin typeface="Times New Roman" panose="02020603050405020304" charset="0"/>
                          <a:cs typeface="Times New Roman" panose="02020603050405020304" charset="0"/>
                        </a:rPr>
                        <a:t> Urey, Can </a:t>
                      </a:r>
                      <a:r>
                        <a:rPr lang="en-US" sz="1600" b="0" dirty="0" err="1">
                          <a:latin typeface="Times New Roman" panose="02020603050405020304" charset="0"/>
                          <a:cs typeface="Times New Roman" panose="02020603050405020304" charset="0"/>
                        </a:rPr>
                        <a:t>Jozef</a:t>
                      </a:r>
                      <a:r>
                        <a:rPr lang="en-US" sz="1600" b="0" dirty="0">
                          <a:latin typeface="Times New Roman" panose="02020603050405020304" charset="0"/>
                          <a:cs typeface="Times New Roman" panose="02020603050405020304" charset="0"/>
                        </a:rPr>
                        <a:t> Saul ,</a:t>
                      </a:r>
                      <a:r>
                        <a:rPr lang="en-US" sz="1600" b="0" dirty="0" err="1">
                          <a:latin typeface="Times New Roman" panose="02020603050405020304" charset="0"/>
                          <a:cs typeface="Times New Roman" panose="02020603050405020304" charset="0"/>
                        </a:rPr>
                        <a:t>Doruk</a:t>
                      </a:r>
                      <a:r>
                        <a:rPr lang="en-US" sz="1600" b="0" dirty="0">
                          <a:latin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r>
                        <a:rPr lang="en-US" sz="1600" b="0" dirty="0" err="1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a:t>Taktakoglu</a:t>
                      </a:r>
                      <a:r>
                        <a:rPr lang="en-US" sz="1600" b="0" dirty="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endParaRPr lang="en-US" sz="1600" b="0" dirty="0" smtClean="0">
                        <a:latin typeface="Times New Roman" panose="02020603050405020304" charset="0"/>
                        <a:ea typeface="Calibri" panose="020F0502020204030204" charset="0"/>
                        <a:cs typeface="Times New Roman" panose="02020603050405020304" charset="0"/>
                        <a:hlinkClick r:id="rId2"/>
                      </a:endParaRPr>
                    </a:p>
                    <a:p>
                      <a:pPr indent="0">
                        <a:buNone/>
                      </a:pPr>
                      <a:r>
                        <a:rPr lang="en-US" sz="1600" b="0" dirty="0" smtClean="0">
                          <a:latin typeface="Times New Roman" panose="02020603050405020304" charset="0"/>
                          <a:ea typeface="Calibri" panose="020F0502020204030204" charset="0"/>
                          <a:cs typeface="Times New Roman" panose="02020603050405020304" charset="0"/>
                          <a:hlinkClick r:id="rId2"/>
                        </a:rPr>
                        <a:t>https://www.researchgate.net/publication/332139478_Early_Diagnosis_of_Pneumonia_with_Deep_Learning</a:t>
                      </a:r>
                      <a:endParaRPr lang="en-US" sz="1600" b="0" dirty="0" smtClean="0">
                        <a:latin typeface="Times New Roman" panose="02020603050405020304" charset="0"/>
                        <a:ea typeface="Calibri" panose="020F0502020204030204" charset="0"/>
                        <a:cs typeface="Times New Roman" panose="02020603050405020304" charset="0"/>
                      </a:endParaRPr>
                    </a:p>
                    <a:p>
                      <a:pPr indent="0">
                        <a:buNone/>
                      </a:pPr>
                      <a:endParaRPr lang="en-US" sz="1600" b="0" dirty="0">
                        <a:latin typeface="Times New Roman" panose="02020603050405020304" charset="0"/>
                        <a:ea typeface="Calibri" panose="020F05020202040302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 dirty="0">
                          <a:latin typeface="Times New Roman" panose="02020603050405020304" charset="0"/>
                          <a:cs typeface="Times New Roman" panose="02020603050405020304" charset="0"/>
                        </a:rPr>
                        <a:t>Early Diagnosis of Pneumonia with Deep Learning </a:t>
                      </a:r>
                      <a:endParaRPr lang="en-US" sz="1600" b="0" dirty="0">
                        <a:latin typeface="Times New Roman" panose="02020603050405020304" charset="0"/>
                        <a:ea typeface="Calibri" panose="020F05020202040302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 dirty="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a:t>Cost </a:t>
                      </a:r>
                      <a:r>
                        <a:rPr lang="en-US" sz="1600" b="0" dirty="0">
                          <a:latin typeface="Times New Roman" panose="02020603050405020304" charset="0"/>
                          <a:cs typeface="Times New Roman" panose="02020603050405020304" charset="0"/>
                        </a:rPr>
                        <a:t>efficient</a:t>
                      </a:r>
                      <a:endParaRPr lang="en-US" sz="1600" b="0" dirty="0">
                        <a:latin typeface="Times New Roman" panose="02020603050405020304" charset="0"/>
                        <a:ea typeface="Calibri" panose="020F05020202040302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 dirty="0">
                          <a:latin typeface="Times New Roman" panose="02020603050405020304" charset="0"/>
                          <a:cs typeface="Times New Roman" panose="02020603050405020304" charset="0"/>
                        </a:rPr>
                        <a:t>Different image processing techniques - Time consuming.</a:t>
                      </a:r>
                      <a:endParaRPr lang="en-US" sz="1600" b="0" dirty="0">
                        <a:latin typeface="Times New Roman" panose="02020603050405020304" charset="0"/>
                        <a:ea typeface="Calibri" panose="020F05020202040302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7" name="Table 6"/>
          <p:cNvGraphicFramePr/>
          <p:nvPr/>
        </p:nvGraphicFramePr>
        <p:xfrm>
          <a:off x="592455" y="4899140"/>
          <a:ext cx="11215370" cy="1950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89685"/>
                <a:gridCol w="3385185"/>
                <a:gridCol w="2132330"/>
                <a:gridCol w="2068195"/>
                <a:gridCol w="2339975"/>
              </a:tblGrid>
              <a:tr h="1450109"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600" b="0" dirty="0">
                          <a:latin typeface="Times New Roman" panose="02020603050405020304" charset="0"/>
                          <a:cs typeface="Times New Roman" panose="02020603050405020304" charset="0"/>
                        </a:rPr>
                        <a:t>             </a:t>
                      </a:r>
                      <a:endParaRPr lang="en-US" sz="1600" b="0" dirty="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  <a:p>
                      <a:pPr indent="0" algn="l">
                        <a:buNone/>
                      </a:pPr>
                      <a:r>
                        <a:rPr lang="en-US" sz="1600" b="0" dirty="0">
                          <a:latin typeface="Times New Roman" panose="02020603050405020304" charset="0"/>
                          <a:cs typeface="Times New Roman" panose="02020603050405020304" charset="0"/>
                        </a:rPr>
                        <a:t>     </a:t>
                      </a:r>
                      <a:endParaRPr lang="en-US" sz="1600" b="0" dirty="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  <a:p>
                      <a:pPr indent="0" algn="l">
                        <a:buNone/>
                      </a:pPr>
                      <a:endParaRPr lang="en-US" sz="1600" b="0" dirty="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  <a:p>
                      <a:pPr indent="0" algn="l">
                        <a:buNone/>
                      </a:pPr>
                      <a:r>
                        <a:rPr lang="en-US" sz="1600" b="0" dirty="0">
                          <a:latin typeface="Times New Roman" panose="02020603050405020304" charset="0"/>
                          <a:cs typeface="Times New Roman" panose="02020603050405020304" charset="0"/>
                        </a:rPr>
                        <a:t>     2020</a:t>
                      </a:r>
                      <a:endParaRPr lang="en-US" sz="1600" b="0" dirty="0">
                        <a:latin typeface="Times New Roman" panose="02020603050405020304" charset="0"/>
                        <a:ea typeface="Calibri" panose="020F05020202040302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600" b="0" dirty="0" err="1">
                          <a:latin typeface="Times New Roman" panose="02020603050405020304" charset="0"/>
                          <a:cs typeface="Times New Roman" panose="02020603050405020304" charset="0"/>
                        </a:rPr>
                        <a:t>Vikash</a:t>
                      </a:r>
                      <a:r>
                        <a:rPr lang="en-US" sz="1600" b="0" dirty="0">
                          <a:latin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r>
                        <a:rPr lang="en-US" sz="1600" b="0" dirty="0" err="1">
                          <a:latin typeface="Times New Roman" panose="02020603050405020304" charset="0"/>
                          <a:cs typeface="Times New Roman" panose="02020603050405020304" charset="0"/>
                        </a:rPr>
                        <a:t>Chouhan</a:t>
                      </a:r>
                      <a:r>
                        <a:rPr lang="en-US" sz="1600" b="0" dirty="0">
                          <a:latin typeface="Times New Roman" panose="02020603050405020304" charset="0"/>
                          <a:cs typeface="Times New Roman" panose="02020603050405020304" charset="0"/>
                        </a:rPr>
                        <a:t> , Sanjay Kumar Singh, Aditya </a:t>
                      </a:r>
                      <a:r>
                        <a:rPr lang="en-US" sz="1600" b="0" dirty="0" err="1">
                          <a:latin typeface="Times New Roman" panose="02020603050405020304" charset="0"/>
                          <a:cs typeface="Times New Roman" panose="02020603050405020304" charset="0"/>
                        </a:rPr>
                        <a:t>Khamparia</a:t>
                      </a:r>
                      <a:r>
                        <a:rPr lang="en-US" sz="1600" b="0" dirty="0">
                          <a:latin typeface="Times New Roman" panose="02020603050405020304" charset="0"/>
                          <a:cs typeface="Times New Roman" panose="02020603050405020304" charset="0"/>
                        </a:rPr>
                        <a:t>  ,  Deepak Gupta , </a:t>
                      </a:r>
                      <a:r>
                        <a:rPr lang="en-US" sz="1600" b="0" dirty="0" err="1">
                          <a:latin typeface="Times New Roman" panose="02020603050405020304" charset="0"/>
                          <a:cs typeface="Times New Roman" panose="02020603050405020304" charset="0"/>
                        </a:rPr>
                        <a:t>Prayag</a:t>
                      </a:r>
                      <a:r>
                        <a:rPr lang="en-US" sz="1600" b="0" dirty="0">
                          <a:latin typeface="Times New Roman" panose="02020603050405020304" charset="0"/>
                          <a:cs typeface="Times New Roman" panose="02020603050405020304" charset="0"/>
                        </a:rPr>
                        <a:t> Tiwari , Carina Moreira , </a:t>
                      </a:r>
                      <a:r>
                        <a:rPr lang="en-US" sz="1600" b="0" dirty="0" err="1">
                          <a:latin typeface="Times New Roman" panose="02020603050405020304" charset="0"/>
                          <a:cs typeface="Times New Roman" panose="02020603050405020304" charset="0"/>
                        </a:rPr>
                        <a:t>Rbertas</a:t>
                      </a:r>
                      <a:r>
                        <a:rPr lang="en-US" sz="1600" b="0" dirty="0">
                          <a:latin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r>
                        <a:rPr lang="en-US" sz="1600" b="0" dirty="0" err="1">
                          <a:latin typeface="Times New Roman" panose="02020603050405020304" charset="0"/>
                          <a:cs typeface="Times New Roman" panose="02020603050405020304" charset="0"/>
                        </a:rPr>
                        <a:t>Damaševiˇcius</a:t>
                      </a:r>
                      <a:r>
                        <a:rPr lang="en-US" sz="1600" b="0" dirty="0">
                          <a:latin typeface="Times New Roman" panose="02020603050405020304" charset="0"/>
                          <a:cs typeface="Times New Roman" panose="02020603050405020304" charset="0"/>
                        </a:rPr>
                        <a:t> , and Victor Hugo C. de Albuquerque. </a:t>
                      </a:r>
                      <a:endParaRPr lang="en-US" sz="1600" b="0" dirty="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  <a:p>
                      <a:pPr indent="0" algn="l">
                        <a:buNone/>
                      </a:pPr>
                      <a:r>
                        <a:rPr lang="en-US" sz="1600" b="0" dirty="0" smtClean="0">
                          <a:latin typeface="Times New Roman" panose="02020603050405020304" charset="0"/>
                          <a:cs typeface="Times New Roman" panose="02020603050405020304" charset="0"/>
                          <a:hlinkClick r:id="rId3"/>
                        </a:rPr>
                        <a:t>https://www.mdpi.com/2076-3417/10/2/559</a:t>
                      </a:r>
                      <a:endParaRPr lang="en-US" sz="1600" b="0" dirty="0" smtClean="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  <a:p>
                      <a:pPr indent="0" algn="l">
                        <a:buNone/>
                      </a:pPr>
                      <a:endParaRPr lang="en-US" sz="1600" b="0" dirty="0" smtClean="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600" b="0" dirty="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a:t>A </a:t>
                      </a:r>
                      <a:r>
                        <a:rPr lang="en-US" sz="1600" b="0" dirty="0">
                          <a:latin typeface="Times New Roman" panose="02020603050405020304" charset="0"/>
                          <a:cs typeface="Times New Roman" panose="02020603050405020304" charset="0"/>
                        </a:rPr>
                        <a:t>Novel Transfer Learning Based Approach for Pneumonia Detection in Chest X-ray Images </a:t>
                      </a:r>
                      <a:endParaRPr lang="en-US" sz="1600" b="0" dirty="0">
                        <a:latin typeface="Times New Roman" panose="02020603050405020304" charset="0"/>
                        <a:ea typeface="Calibri" panose="020F05020202040302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600" b="0" dirty="0">
                          <a:latin typeface="Times New Roman" panose="02020603050405020304" charset="0"/>
                          <a:ea typeface="Calibri" panose="020F0502020204030204" charset="0"/>
                          <a:cs typeface="Times New Roman" panose="02020603050405020304" charset="0"/>
                        </a:rPr>
                        <a:t>Improved accuracy</a:t>
                      </a:r>
                      <a:endParaRPr lang="en-US" sz="1600" b="0" dirty="0">
                        <a:latin typeface="Times New Roman" panose="02020603050405020304" charset="0"/>
                        <a:ea typeface="Calibri" panose="020F05020202040302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600" b="0" dirty="0">
                          <a:latin typeface="Times New Roman" panose="02020603050405020304" charset="0"/>
                          <a:ea typeface="Calibri" panose="020F0502020204030204" charset="0"/>
                          <a:cs typeface="Times New Roman" panose="02020603050405020304" charset="0"/>
                        </a:rPr>
                        <a:t>Time consuming and involves different models.</a:t>
                      </a:r>
                      <a:endParaRPr lang="en-US" sz="1600" b="0" dirty="0">
                        <a:latin typeface="Times New Roman" panose="02020603050405020304" charset="0"/>
                        <a:ea typeface="Calibri" panose="020F05020202040302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240" y="619125"/>
            <a:ext cx="4219575" cy="511175"/>
          </a:xfrm>
        </p:spPr>
        <p:txBody>
          <a:bodyPr>
            <a:normAutofit/>
          </a:bodyPr>
          <a:lstStyle/>
          <a:p>
            <a:r>
              <a:rPr lang="en-US" sz="2000" b="1">
                <a:latin typeface="Times New Roman" panose="02020603050405020304" charset="0"/>
                <a:cs typeface="Times New Roman" panose="02020603050405020304" charset="0"/>
              </a:rPr>
              <a:t>PROBLEM STATEMENT</a:t>
            </a:r>
            <a:endParaRPr lang="en-US" sz="2000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3240" y="1260475"/>
            <a:ext cx="11215370" cy="5451475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  <a:spcBef>
                <a:spcPts val="20"/>
              </a:spcBef>
              <a:spcAft>
                <a:spcPts val="0"/>
              </a:spcAft>
              <a:buFont typeface="Wingdings" panose="05000000000000000000" charset="0"/>
              <a:buChar char="ü"/>
            </a:pPr>
            <a:r>
              <a:rPr lang="en-US" sz="2000">
                <a:latin typeface="Times New Roman" panose="02020603050405020304" charset="0"/>
                <a:cs typeface="Times New Roman" panose="02020603050405020304" charset="0"/>
              </a:rPr>
              <a:t>The risk of pneumonia and it’s severity in the form of COVID-19 are immense for many.</a:t>
            </a:r>
            <a:endParaRPr lang="en-US" sz="2000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200000"/>
              </a:lnSpc>
              <a:spcBef>
                <a:spcPts val="20"/>
              </a:spcBef>
              <a:spcAft>
                <a:spcPts val="0"/>
              </a:spcAft>
              <a:buFont typeface="Wingdings" panose="05000000000000000000" charset="0"/>
              <a:buChar char="ü"/>
            </a:pPr>
            <a:r>
              <a:rPr lang="en-US" sz="2000">
                <a:latin typeface="Times New Roman" panose="02020603050405020304" charset="0"/>
                <a:cs typeface="Times New Roman" panose="02020603050405020304" charset="0"/>
              </a:rPr>
              <a:t>The WHO estimates that over 4 million premature deaths occur annually from household air pollution-related diseases including pneumonia.</a:t>
            </a:r>
            <a:endParaRPr lang="en-US" sz="2000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200000"/>
              </a:lnSpc>
              <a:spcBef>
                <a:spcPts val="20"/>
              </a:spcBef>
              <a:spcAft>
                <a:spcPts val="0"/>
              </a:spcAft>
              <a:buFont typeface="Wingdings" panose="05000000000000000000" charset="0"/>
              <a:buChar char="ü"/>
            </a:pPr>
            <a:r>
              <a:rPr lang="en-US" sz="2000">
                <a:latin typeface="Times New Roman" panose="02020603050405020304" charset="0"/>
                <a:cs typeface="Times New Roman" panose="02020603050405020304" charset="0"/>
              </a:rPr>
              <a:t>In recent times, coronavirus has claimed hundreds of thousands of lives in countries around the world. </a:t>
            </a:r>
            <a:endParaRPr lang="en-US" sz="2000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200000"/>
              </a:lnSpc>
              <a:spcBef>
                <a:spcPts val="20"/>
              </a:spcBef>
              <a:spcAft>
                <a:spcPts val="0"/>
              </a:spcAft>
              <a:buFont typeface="Wingdings" panose="05000000000000000000" charset="0"/>
              <a:buChar char="ü"/>
            </a:pPr>
            <a:r>
              <a:rPr lang="en-US" sz="2000">
                <a:latin typeface="Times New Roman" panose="02020603050405020304" charset="0"/>
                <a:cs typeface="Times New Roman" panose="02020603050405020304" charset="0"/>
              </a:rPr>
              <a:t>The problem can be further aggravated due to the dearth of medical resources and personnel. </a:t>
            </a:r>
            <a:endParaRPr lang="en-US" sz="2000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200000"/>
              </a:lnSpc>
              <a:spcBef>
                <a:spcPts val="20"/>
              </a:spcBef>
              <a:spcAft>
                <a:spcPts val="0"/>
              </a:spcAft>
              <a:buFont typeface="Wingdings" panose="05000000000000000000" charset="0"/>
              <a:buChar char="ü"/>
            </a:pPr>
            <a:r>
              <a:rPr lang="en-US" sz="2000">
                <a:latin typeface="Times New Roman" panose="02020603050405020304" charset="0"/>
                <a:cs typeface="Times New Roman" panose="02020603050405020304" charset="0"/>
              </a:rPr>
              <a:t>For the highly populated areas, accurate and fast diagnosis means everything. </a:t>
            </a:r>
            <a:endParaRPr lang="en-US" sz="2000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200000"/>
              </a:lnSpc>
              <a:spcBef>
                <a:spcPts val="20"/>
              </a:spcBef>
              <a:spcAft>
                <a:spcPts val="0"/>
              </a:spcAft>
              <a:buFont typeface="Wingdings" panose="05000000000000000000" charset="0"/>
              <a:buChar char="ü"/>
            </a:pPr>
            <a:r>
              <a:rPr lang="en-US" sz="2000">
                <a:latin typeface="Times New Roman" panose="02020603050405020304" charset="0"/>
                <a:cs typeface="Times New Roman" panose="02020603050405020304" charset="0"/>
              </a:rPr>
              <a:t>It can guarantee timely access to treatment and save much needed time and money.</a:t>
            </a:r>
            <a:endParaRPr lang="en-US" sz="200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1980" y="347980"/>
            <a:ext cx="3782060" cy="528955"/>
          </a:xfrm>
        </p:spPr>
        <p:txBody>
          <a:bodyPr>
            <a:normAutofit/>
          </a:bodyPr>
          <a:lstStyle/>
          <a:p>
            <a:r>
              <a:rPr lang="en-US" sz="2000" b="1">
                <a:latin typeface="Times New Roman" panose="02020603050405020304" charset="0"/>
                <a:cs typeface="Times New Roman" panose="02020603050405020304" charset="0"/>
              </a:rPr>
              <a:t>TECHNOLOGY STACK</a:t>
            </a:r>
            <a:endParaRPr lang="en-US" sz="2000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1980" y="967105"/>
            <a:ext cx="11075670" cy="5210175"/>
          </a:xfrm>
        </p:spPr>
        <p:txBody>
          <a:bodyPr/>
          <a:lstStyle/>
          <a:p>
            <a:pPr marL="0" indent="0">
              <a:buNone/>
            </a:pPr>
            <a:endParaRPr lang="en-IN" altLang="en-US" sz="220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marL="0" indent="0">
              <a:buNone/>
            </a:pPr>
            <a:r>
              <a:rPr lang="en-IN" altLang="en-US" sz="2200">
                <a:latin typeface="Times New Roman" panose="02020603050405020304" charset="0"/>
                <a:cs typeface="Times New Roman" panose="02020603050405020304" charset="0"/>
                <a:sym typeface="+mn-ea"/>
              </a:rPr>
              <a:t>DOMAIN        :  Deep Learning</a:t>
            </a:r>
            <a:endParaRPr lang="en-IN" altLang="en-US" sz="220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>
              <a:buNone/>
            </a:pPr>
            <a:endParaRPr lang="en-IN" altLang="en-US" sz="220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>
              <a:buNone/>
            </a:pPr>
            <a:r>
              <a:rPr lang="en-IN" altLang="en-US" sz="2200">
                <a:latin typeface="Times New Roman" panose="02020603050405020304" charset="0"/>
                <a:cs typeface="Times New Roman" panose="02020603050405020304" charset="0"/>
                <a:sym typeface="+mn-ea"/>
              </a:rPr>
              <a:t>FRONT END  :  Python Idle</a:t>
            </a:r>
            <a:r>
              <a:rPr lang="en-US" altLang="en-IN" sz="2200">
                <a:latin typeface="Times New Roman" panose="02020603050405020304" charset="0"/>
                <a:cs typeface="Times New Roman" panose="02020603050405020304" charset="0"/>
                <a:sym typeface="+mn-ea"/>
              </a:rPr>
              <a:t>                      </a:t>
            </a:r>
            <a:endParaRPr lang="en-IN" altLang="en-US" sz="220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>
              <a:buNone/>
            </a:pPr>
            <a:endParaRPr lang="en-IN" altLang="en-US" sz="220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>
              <a:buNone/>
            </a:pPr>
            <a:r>
              <a:rPr lang="en-IN" altLang="en-US" sz="2200">
                <a:latin typeface="Times New Roman" panose="02020603050405020304" charset="0"/>
                <a:cs typeface="Times New Roman" panose="02020603050405020304" charset="0"/>
                <a:sym typeface="+mn-ea"/>
              </a:rPr>
              <a:t>BACK END    : </a:t>
            </a:r>
            <a:r>
              <a:rPr lang="en-US" altLang="en-IN" sz="2200"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lang="en-IN" altLang="en-US" sz="2200">
                <a:latin typeface="Times New Roman" panose="02020603050405020304" charset="0"/>
                <a:cs typeface="Times New Roman" panose="02020603050405020304" charset="0"/>
                <a:sym typeface="+mn-ea"/>
              </a:rPr>
              <a:t>Tensorflow                           </a:t>
            </a:r>
            <a:endParaRPr lang="en-IN" altLang="en-US" sz="220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>
              <a:buNone/>
            </a:pPr>
            <a:endParaRPr lang="en-IN" altLang="en-US" sz="220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marL="0" indent="0">
              <a:buNone/>
            </a:pPr>
            <a:r>
              <a:rPr lang="en-IN" altLang="en-US" sz="2200">
                <a:latin typeface="Times New Roman" panose="02020603050405020304" charset="0"/>
                <a:cs typeface="Times New Roman" panose="02020603050405020304" charset="0"/>
                <a:sym typeface="+mn-ea"/>
              </a:rPr>
              <a:t>LIBRARIES    : </a:t>
            </a:r>
            <a:r>
              <a:rPr lang="en-US" altLang="en-IN" sz="2200"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lang="en-IN" altLang="en-US" sz="2200">
                <a:latin typeface="Times New Roman" panose="02020603050405020304" charset="0"/>
                <a:cs typeface="Times New Roman" panose="02020603050405020304" charset="0"/>
                <a:sym typeface="+mn-ea"/>
              </a:rPr>
              <a:t>Open CV</a:t>
            </a:r>
            <a:endParaRPr lang="en-IN" altLang="en-US" sz="220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>
              <a:buNone/>
            </a:pPr>
            <a:r>
              <a:rPr lang="en-IN" altLang="en-US" sz="2200">
                <a:latin typeface="Times New Roman" panose="02020603050405020304" charset="0"/>
                <a:cs typeface="Times New Roman" panose="02020603050405020304" charset="0"/>
                <a:sym typeface="+mn-ea"/>
              </a:rPr>
              <a:t>                           </a:t>
            </a:r>
            <a:r>
              <a:rPr lang="en-US" altLang="en-IN" sz="2200"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lang="en-IN" altLang="en-US" sz="2200">
                <a:latin typeface="Times New Roman" panose="02020603050405020304" charset="0"/>
                <a:cs typeface="Times New Roman" panose="02020603050405020304" charset="0"/>
                <a:sym typeface="+mn-ea"/>
              </a:rPr>
              <a:t>Keras                       </a:t>
            </a:r>
            <a:endParaRPr lang="en-IN" altLang="en-US" sz="220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>
              <a:buNone/>
            </a:pPr>
            <a:endParaRPr lang="en-US" sz="2200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>
              <a:buNone/>
            </a:pPr>
            <a:endParaRPr lang="en-US" sz="2200"/>
          </a:p>
        </p:txBody>
      </p:sp>
      <p:pic>
        <p:nvPicPr>
          <p:cNvPr id="2050" name="Picture 2" descr="https://timgsa.baidu.com/timg?image&amp;quality=80&amp;size=b9999_10000&amp;sec=1579887306447&amp;di=fc53b5a7caeaf78500efe4956a35e173&amp;imgtype=0&amp;src=http%3A%2F%2Fwww.aihami.com%2Fuploads%2Fallimg%2F200109%2F169-200109225K4Q9.jpg"/>
          <p:cNvPicPr>
            <a:picLocks noGrp="1" noChangeAspect="1" noChangeArrowheads="1"/>
          </p:cNvPicPr>
          <p:nvPr>
            <p:ph sz="half" idx="2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9795" y="1370330"/>
            <a:ext cx="3638550" cy="3030220"/>
          </a:xfrm>
          <a:prstGeom prst="ellipse">
            <a:avLst/>
          </a:prstGeom>
          <a:ln w="63500" cap="rnd">
            <a:solidFill>
              <a:schemeClr val="bg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287645" cy="932180"/>
          </a:xfrm>
        </p:spPr>
        <p:txBody>
          <a:bodyPr/>
          <a:lstStyle/>
          <a:p>
            <a:r>
              <a:rPr lang="en-US" sz="2000" b="1">
                <a:latin typeface="Times New Roman" panose="02020603050405020304" charset="0"/>
                <a:cs typeface="Times New Roman" panose="02020603050405020304" charset="0"/>
              </a:rPr>
              <a:t>SYSTEM ARCHITECTURE</a:t>
            </a:r>
            <a:endParaRPr lang="en-US" sz="2000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8" name="Picture 8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3050" y="1247775"/>
            <a:ext cx="9393555" cy="469265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6585" y="294640"/>
            <a:ext cx="3739515" cy="564515"/>
          </a:xfrm>
        </p:spPr>
        <p:txBody>
          <a:bodyPr/>
          <a:lstStyle/>
          <a:p>
            <a:r>
              <a:rPr lang="en-US" sz="2000" b="1">
                <a:latin typeface="Times New Roman" panose="02020603050405020304" charset="0"/>
                <a:cs typeface="Times New Roman" panose="02020603050405020304" charset="0"/>
              </a:rPr>
              <a:t>SYSTEM DESIGN</a:t>
            </a:r>
            <a:endParaRPr lang="en-US" sz="2000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4" name="Picture 2" descr="C:\Users\DELL\Downloads\Blank diagram.jpeg"/>
          <p:cNvPicPr>
            <a:picLocks noGrp="1" noChangeAspect="1" noChangeArrowheads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700145" y="543560"/>
            <a:ext cx="5860415" cy="598297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 Box 5"/>
          <p:cNvSpPr txBox="1"/>
          <p:nvPr/>
        </p:nvSpPr>
        <p:spPr>
          <a:xfrm>
            <a:off x="616585" y="989330"/>
            <a:ext cx="308356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>
                <a:latin typeface="Times New Roman" panose="02020603050405020304" charset="0"/>
                <a:cs typeface="Times New Roman" panose="02020603050405020304" charset="0"/>
              </a:rPr>
              <a:t>A) USE CASE DIAGRAM</a:t>
            </a:r>
            <a:endParaRPr lang="en-US" sz="2000" b="1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800"/>
              <a:t>.</a:t>
            </a:r>
            <a:endParaRPr lang="en-US" sz="80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7205" y="292100"/>
            <a:ext cx="4095750" cy="438150"/>
          </a:xfrm>
        </p:spPr>
        <p:txBody>
          <a:bodyPr/>
          <a:lstStyle/>
          <a:p>
            <a:pPr marL="0" indent="0">
              <a:buNone/>
            </a:pPr>
            <a:r>
              <a:rPr lang="en-US" sz="2000" b="1">
                <a:latin typeface="Times New Roman" panose="02020603050405020304" charset="0"/>
                <a:cs typeface="Times New Roman" panose="02020603050405020304" charset="0"/>
              </a:rPr>
              <a:t>B) ACTIVITY DIAGRAM</a:t>
            </a:r>
            <a:endParaRPr lang="en-US" sz="2000" b="1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>
              <a:buNone/>
            </a:pPr>
            <a:endParaRPr lang="en-US" sz="2000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4" name="Picture 4" descr="C:\Users\DELL\Downloads\activity.PNG"/>
          <p:cNvPicPr>
            <a:picLocks noGrp="1" noChangeAspect="1" noChangeArrowheads="1"/>
          </p:cNvPicPr>
          <p:nvPr>
            <p:ph sz="half" idx="2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268855" y="730250"/>
            <a:ext cx="7495540" cy="5546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240" y="347345"/>
            <a:ext cx="3692525" cy="563880"/>
          </a:xfrm>
        </p:spPr>
        <p:txBody>
          <a:bodyPr>
            <a:normAutofit/>
          </a:bodyPr>
          <a:lstStyle/>
          <a:p>
            <a:r>
              <a:rPr lang="en-US" sz="2000" b="1">
                <a:latin typeface="Times New Roman" panose="02020603050405020304" charset="0"/>
                <a:cs typeface="Times New Roman" panose="02020603050405020304" charset="0"/>
              </a:rPr>
              <a:t>C) SEQUENCE DIAGRAM</a:t>
            </a:r>
            <a:endParaRPr lang="en-US" sz="2000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6" name="Picture 6" descr="C:\Users\DELL\Pictures\Blank diagram (1).jpeg"/>
          <p:cNvPicPr>
            <a:picLocks noGrp="1" noChangeAspect="1" noChangeArrowheads="1"/>
          </p:cNvPicPr>
          <p:nvPr>
            <p:ph sz="half" idx="2"/>
          </p:nvPr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305175" y="775335"/>
            <a:ext cx="5370195" cy="575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Blue Waves">
  <a:themeElements>
    <a:clrScheme name="Blue Waves 13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66CC"/>
      </a:accent1>
      <a:accent2>
        <a:srgbClr val="3399FF"/>
      </a:accent2>
      <a:accent3>
        <a:srgbClr val="FFFFFF"/>
      </a:accent3>
      <a:accent4>
        <a:srgbClr val="000000"/>
      </a:accent4>
      <a:accent5>
        <a:srgbClr val="AAB8E2"/>
      </a:accent5>
      <a:accent6>
        <a:srgbClr val="2D8AE7"/>
      </a:accent6>
      <a:hlink>
        <a:srgbClr val="CC3300"/>
      </a:hlink>
      <a:folHlink>
        <a:srgbClr val="996600"/>
      </a:folHlink>
    </a:clrScheme>
    <a:fontScheme name="Blue Waves">
      <a:majorFont>
        <a:latin typeface="Arial"/>
        <a:ea typeface="SimSun"/>
        <a:cs typeface=""/>
      </a:majorFont>
      <a:minorFont>
        <a:latin typeface="Arial"/>
        <a:ea typeface="SimSun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accent2"/>
            </a:gs>
          </a:gsLst>
          <a:lin ang="5400000" scaled="1"/>
        </a:gra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SimSun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accent2"/>
            </a:gs>
          </a:gsLst>
          <a:lin ang="5400000" scaled="1"/>
        </a:gra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SimSun" panose="02010600030101010101" pitchFamily="2" charset="-122"/>
          </a:defRPr>
        </a:defPPr>
      </a:lstStyle>
    </a:lnDef>
  </a:objectDefaults>
  <a:extraClrSchemeLst>
    <a:extraClrScheme>
      <a:clrScheme name="Blue Wave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 Waves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 Waves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 Waves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 Waves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 Waves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 Waves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 Waves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 Waves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 Waves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 Waves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 Waves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 Waves 13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66CC"/>
        </a:accent1>
        <a:accent2>
          <a:srgbClr val="3399FF"/>
        </a:accent2>
        <a:accent3>
          <a:srgbClr val="FFFFFF"/>
        </a:accent3>
        <a:accent4>
          <a:srgbClr val="000000"/>
        </a:accent4>
        <a:accent5>
          <a:srgbClr val="AAB8E2"/>
        </a:accent5>
        <a:accent6>
          <a:srgbClr val="2D8AE7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Blue Waves">
  <a:themeElements>
    <a:clrScheme name="Blue Waves 13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66CC"/>
      </a:accent1>
      <a:accent2>
        <a:srgbClr val="3399FF"/>
      </a:accent2>
      <a:accent3>
        <a:srgbClr val="FFFFFF"/>
      </a:accent3>
      <a:accent4>
        <a:srgbClr val="000000"/>
      </a:accent4>
      <a:accent5>
        <a:srgbClr val="AAB8E2"/>
      </a:accent5>
      <a:accent6>
        <a:srgbClr val="2D8AE7"/>
      </a:accent6>
      <a:hlink>
        <a:srgbClr val="CC3300"/>
      </a:hlink>
      <a:folHlink>
        <a:srgbClr val="996600"/>
      </a:folHlink>
    </a:clrScheme>
    <a:fontScheme name="Blue Waves">
      <a:majorFont>
        <a:latin typeface="Arial"/>
        <a:ea typeface="SimSun"/>
        <a:cs typeface=""/>
      </a:majorFont>
      <a:minorFont>
        <a:latin typeface="Arial"/>
        <a:ea typeface="SimSun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accent2"/>
            </a:gs>
          </a:gsLst>
          <a:lin ang="5400000" scaled="1"/>
        </a:gra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SimSun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accent2"/>
            </a:gs>
          </a:gsLst>
          <a:lin ang="5400000" scaled="1"/>
        </a:gra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SimSun" panose="02010600030101010101" pitchFamily="2" charset="-122"/>
          </a:defRPr>
        </a:defPPr>
      </a:lstStyle>
    </a:lnDef>
  </a:objectDefaults>
  <a:extraClrSchemeLst>
    <a:extraClrScheme>
      <a:clrScheme name="Blue Wave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 Waves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 Waves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 Waves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 Waves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 Waves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 Waves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 Waves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 Waves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 Waves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 Waves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 Waves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 Waves 13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66CC"/>
        </a:accent1>
        <a:accent2>
          <a:srgbClr val="3399FF"/>
        </a:accent2>
        <a:accent3>
          <a:srgbClr val="FFFFFF"/>
        </a:accent3>
        <a:accent4>
          <a:srgbClr val="000000"/>
        </a:accent4>
        <a:accent5>
          <a:srgbClr val="AAB8E2"/>
        </a:accent5>
        <a:accent6>
          <a:srgbClr val="2D8AE7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11606</Words>
  <Application>WPS Presentation</Application>
  <PresentationFormat>Widescreen</PresentationFormat>
  <Paragraphs>508</Paragraphs>
  <Slides>29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29</vt:i4>
      </vt:variant>
    </vt:vector>
  </HeadingPairs>
  <TitlesOfParts>
    <vt:vector size="40" baseType="lpstr">
      <vt:lpstr>Arial</vt:lpstr>
      <vt:lpstr>SimSun</vt:lpstr>
      <vt:lpstr>Wingdings</vt:lpstr>
      <vt:lpstr>Times New Roman</vt:lpstr>
      <vt:lpstr>Wingdings</vt:lpstr>
      <vt:lpstr>Calibri</vt:lpstr>
      <vt:lpstr>Microsoft YaHei</vt:lpstr>
      <vt:lpstr>Arial Unicode MS</vt:lpstr>
      <vt:lpstr>Georgia</vt:lpstr>
      <vt:lpstr>Blue Waves</vt:lpstr>
      <vt:lpstr>1_Blue Waves</vt:lpstr>
      <vt:lpstr>  DIAGNOSIS OF PNEUMONIA FROM X-RAYS USING DEEP LEARNING                   Mrs.V.Sathya Preiya,M.C.A.,M.Phil.,M.E                Associate Professor, Department of CSE Panimalar Engineering College                    Pavithra D              (2017PECCS188)                  Pooja K                  (2017PECCS191)                  Priyadharscini S.N (2017PECCS200)    </vt:lpstr>
      <vt:lpstr>   INTRODUCTION</vt:lpstr>
      <vt:lpstr>LITERATURE SURVEY</vt:lpstr>
      <vt:lpstr>PROBLEM STATEMENT</vt:lpstr>
      <vt:lpstr>TECHNOLOGY STACK</vt:lpstr>
      <vt:lpstr>SYSTEM ARCHITECTURE</vt:lpstr>
      <vt:lpstr>SYSTEM DESIGN</vt:lpstr>
      <vt:lpstr>.</vt:lpstr>
      <vt:lpstr>C) SEQUENCE DIAGRAM</vt:lpstr>
      <vt:lpstr>D) FLOW CHART DIAGRAM</vt:lpstr>
      <vt:lpstr>MODULE DESCRIPTION</vt:lpstr>
      <vt:lpstr>PowerPoint 演示文稿</vt:lpstr>
      <vt:lpstr>.</vt:lpstr>
      <vt:lpstr>.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PERFORMANCE  EVALUATION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WPP Presentation</dc:title>
  <dc:creator>guest123</dc:creator>
  <cp:lastModifiedBy>guest123</cp:lastModifiedBy>
  <cp:revision>34</cp:revision>
  <dcterms:created xsi:type="dcterms:W3CDTF">2021-06-15T13:18:00Z</dcterms:created>
  <dcterms:modified xsi:type="dcterms:W3CDTF">2021-06-17T12:22:27Z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1033-10.2.0.7636</vt:lpwstr>
  </property>
</Properties>
</file>